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86" y="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Folie" r:id="rId14" imgW="0" imgH="0" progId="TCLayout.ActiveDocument.1">
                  <p:embed/>
                </p:oleObj>
              </mc:Choice>
              <mc:Fallback>
                <p:oleObj name="think-cell Folie" r:id="rId14" imgW="0" imgH="0" progId="TCLayout.ActiveDocument.1">
                  <p:embed/>
                  <p:pic>
                    <p:nvPicPr>
                      <p:cNvPr id="4" name=""/>
                      <p:cNvPicPr/>
                      <p:nvPr/>
                    </p:nvPicPr>
                    <p:blipFill>
                      <a:blip r:embed="rId15"/>
                      <a:stretch/>
                    </p:blipFill>
                    <p:spPr bwMode="auto">
                      <a:xfrm>
                        <a:off x="1587" y="1587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8B0264-2289-41CB-9752-61EDE1E1BE87}" type="datetimeFigureOut">
              <a:rPr lang="en-US"/>
              <a:t>11/2/2020</a:t>
            </a:fld>
            <a:endParaRPr lang="en-US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74B92A-492D-49AB-A065-AAD5126AF70F}" type="slidenum">
              <a:rPr lang="en-US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153249"/>
              </p:ext>
            </p:extLst>
          </p:nvPr>
        </p:nvGraphicFramePr>
        <p:xfrm>
          <a:off x="1587" y="337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Folie" r:id="rId3" imgW="0" imgH="0" progId="TCLayout.ActiveDocument.1">
                  <p:embed/>
                </p:oleObj>
              </mc:Choice>
              <mc:Fallback>
                <p:oleObj name="think-cell Folie" r:id="rId3" imgW="0" imgH="0" progId="TCLayout.ActiveDocument.1">
                  <p:embed/>
                  <p:pic>
                    <p:nvPicPr>
                      <p:cNvPr id="4" name=""/>
                      <p:cNvPicPr/>
                      <p:nvPr/>
                    </p:nvPicPr>
                    <p:blipFill>
                      <a:blip r:embed="rId4"/>
                      <a:stretch/>
                    </p:blipFill>
                    <p:spPr bwMode="auto">
                      <a:xfrm>
                        <a:off x="1587" y="337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26241" y="1877934"/>
            <a:ext cx="3382614" cy="147539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6" name="Textfeld 5"/>
          <p:cNvSpPr>
            <a:spLocks/>
          </p:cNvSpPr>
          <p:nvPr/>
        </p:nvSpPr>
        <p:spPr bwMode="auto">
          <a:xfrm>
            <a:off x="626241" y="1536911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Recent Activities</a:t>
            </a:r>
            <a:endParaRPr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6241" y="3932793"/>
            <a:ext cx="3382614" cy="147539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8" name="Textfeld 7"/>
          <p:cNvSpPr>
            <a:spLocks/>
          </p:cNvSpPr>
          <p:nvPr/>
        </p:nvSpPr>
        <p:spPr bwMode="auto">
          <a:xfrm>
            <a:off x="626241" y="3591771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Upcoming Activities</a:t>
            </a:r>
            <a:endParaRPr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22686" y="2960984"/>
            <a:ext cx="3382614" cy="2447205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0" name="Textfeld 10"/>
          <p:cNvSpPr>
            <a:spLocks/>
          </p:cNvSpPr>
          <p:nvPr/>
        </p:nvSpPr>
        <p:spPr bwMode="auto">
          <a:xfrm>
            <a:off x="4415180" y="2622853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Cost – Top 5 redesigned Components</a:t>
            </a:r>
            <a:endParaRPr/>
          </a:p>
        </p:txBody>
      </p:sp>
      <p:sp>
        <p:nvSpPr>
          <p:cNvPr id="11" name="Textfeld 11"/>
          <p:cNvSpPr>
            <a:spLocks/>
          </p:cNvSpPr>
          <p:nvPr/>
        </p:nvSpPr>
        <p:spPr bwMode="auto">
          <a:xfrm>
            <a:off x="8219130" y="2623519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Schedule – Top 5 critical components</a:t>
            </a:r>
            <a:endParaRPr/>
          </a:p>
        </p:txBody>
      </p:sp>
      <p:grpSp>
        <p:nvGrpSpPr>
          <p:cNvPr id="12" name="Gruppieren 16"/>
          <p:cNvGrpSpPr/>
          <p:nvPr/>
        </p:nvGrpSpPr>
        <p:grpSpPr bwMode="auto">
          <a:xfrm>
            <a:off x="6311912" y="3515032"/>
            <a:ext cx="1295325" cy="143925"/>
            <a:chOff x="5317579" y="1010851"/>
            <a:chExt cx="1296000" cy="144000"/>
          </a:xfrm>
        </p:grpSpPr>
        <p:cxnSp>
          <p:nvCxnSpPr>
            <p:cNvPr id="13" name="Gerade Verbindung 17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" name="Ellipse 18"/>
            <p:cNvSpPr/>
            <p:nvPr/>
          </p:nvSpPr>
          <p:spPr bwMode="auto">
            <a:xfrm>
              <a:off x="5491071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15" name="Gruppieren 19"/>
          <p:cNvGrpSpPr/>
          <p:nvPr/>
        </p:nvGrpSpPr>
        <p:grpSpPr bwMode="auto">
          <a:xfrm>
            <a:off x="6311912" y="3924932"/>
            <a:ext cx="1295325" cy="143925"/>
            <a:chOff x="5317579" y="1010851"/>
            <a:chExt cx="1296000" cy="144000"/>
          </a:xfrm>
        </p:grpSpPr>
        <p:cxnSp>
          <p:nvCxnSpPr>
            <p:cNvPr id="16" name="Gerade Verbindung 20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" name="Ellipse 21"/>
            <p:cNvSpPr/>
            <p:nvPr/>
          </p:nvSpPr>
          <p:spPr bwMode="auto">
            <a:xfrm>
              <a:off x="5965667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18" name="Gruppieren 22"/>
          <p:cNvGrpSpPr/>
          <p:nvPr/>
        </p:nvGrpSpPr>
        <p:grpSpPr bwMode="auto">
          <a:xfrm>
            <a:off x="6311912" y="4744731"/>
            <a:ext cx="1295325" cy="143925"/>
            <a:chOff x="5317579" y="1010851"/>
            <a:chExt cx="1296000" cy="144000"/>
          </a:xfrm>
        </p:grpSpPr>
        <p:cxnSp>
          <p:nvCxnSpPr>
            <p:cNvPr id="19" name="Gerade Verbindung 23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Ellipse 24"/>
            <p:cNvSpPr/>
            <p:nvPr/>
          </p:nvSpPr>
          <p:spPr bwMode="auto">
            <a:xfrm>
              <a:off x="6289703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21" name="Gruppieren 25"/>
          <p:cNvGrpSpPr/>
          <p:nvPr/>
        </p:nvGrpSpPr>
        <p:grpSpPr bwMode="auto">
          <a:xfrm>
            <a:off x="6311912" y="4334831"/>
            <a:ext cx="1295325" cy="143925"/>
            <a:chOff x="5317579" y="1010851"/>
            <a:chExt cx="1296000" cy="144000"/>
          </a:xfrm>
        </p:grpSpPr>
        <p:cxnSp>
          <p:nvCxnSpPr>
            <p:cNvPr id="22" name="Gerade Verbindung 26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3" name="Ellipse 27"/>
            <p:cNvSpPr/>
            <p:nvPr/>
          </p:nvSpPr>
          <p:spPr bwMode="auto">
            <a:xfrm>
              <a:off x="5677635" y="1010851"/>
              <a:ext cx="144000" cy="1440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24" name="Gruppieren 28"/>
          <p:cNvGrpSpPr/>
          <p:nvPr/>
        </p:nvGrpSpPr>
        <p:grpSpPr bwMode="auto">
          <a:xfrm>
            <a:off x="6311912" y="5154630"/>
            <a:ext cx="1295325" cy="143925"/>
            <a:chOff x="5317579" y="1010851"/>
            <a:chExt cx="1296000" cy="144000"/>
          </a:xfrm>
        </p:grpSpPr>
        <p:cxnSp>
          <p:nvCxnSpPr>
            <p:cNvPr id="25" name="Gerade Verbindung 29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" name="Ellipse 30"/>
            <p:cNvSpPr/>
            <p:nvPr/>
          </p:nvSpPr>
          <p:spPr bwMode="auto">
            <a:xfrm>
              <a:off x="5459267" y="1010851"/>
              <a:ext cx="144000" cy="1440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sp>
        <p:nvSpPr>
          <p:cNvPr id="27" name="Textfeld 31"/>
          <p:cNvSpPr>
            <a:spLocks/>
          </p:cNvSpPr>
          <p:nvPr/>
        </p:nvSpPr>
        <p:spPr bwMode="auto">
          <a:xfrm>
            <a:off x="4512648" y="3105133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28" name="Textfeld 38"/>
          <p:cNvSpPr>
            <a:spLocks/>
          </p:cNvSpPr>
          <p:nvPr/>
        </p:nvSpPr>
        <p:spPr bwMode="auto">
          <a:xfrm>
            <a:off x="4512648" y="3515032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B</a:t>
            </a:r>
            <a:endParaRPr/>
          </a:p>
        </p:txBody>
      </p:sp>
      <p:sp>
        <p:nvSpPr>
          <p:cNvPr id="29" name="Textfeld 39"/>
          <p:cNvSpPr>
            <a:spLocks/>
          </p:cNvSpPr>
          <p:nvPr/>
        </p:nvSpPr>
        <p:spPr bwMode="auto">
          <a:xfrm>
            <a:off x="4512648" y="3924932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C</a:t>
            </a:r>
            <a:endParaRPr/>
          </a:p>
        </p:txBody>
      </p:sp>
      <p:sp>
        <p:nvSpPr>
          <p:cNvPr id="30" name="Textfeld 40"/>
          <p:cNvSpPr>
            <a:spLocks/>
          </p:cNvSpPr>
          <p:nvPr/>
        </p:nvSpPr>
        <p:spPr bwMode="auto">
          <a:xfrm>
            <a:off x="4512648" y="4334831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D</a:t>
            </a:r>
            <a:endParaRPr/>
          </a:p>
        </p:txBody>
      </p:sp>
      <p:sp>
        <p:nvSpPr>
          <p:cNvPr id="31" name="Textfeld 41"/>
          <p:cNvSpPr>
            <a:spLocks/>
          </p:cNvSpPr>
          <p:nvPr/>
        </p:nvSpPr>
        <p:spPr bwMode="auto">
          <a:xfrm>
            <a:off x="4512648" y="4744731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E</a:t>
            </a:r>
            <a:endParaRPr/>
          </a:p>
        </p:txBody>
      </p:sp>
      <p:sp>
        <p:nvSpPr>
          <p:cNvPr id="32" name="Textfeld 42"/>
          <p:cNvSpPr>
            <a:spLocks/>
          </p:cNvSpPr>
          <p:nvPr/>
        </p:nvSpPr>
        <p:spPr bwMode="auto">
          <a:xfrm>
            <a:off x="4512648" y="5154630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F</a:t>
            </a:r>
            <a:endParaRPr/>
          </a:p>
        </p:txBody>
      </p:sp>
      <p:sp>
        <p:nvSpPr>
          <p:cNvPr id="33" name="Textfeld 43"/>
          <p:cNvSpPr>
            <a:spLocks/>
          </p:cNvSpPr>
          <p:nvPr/>
        </p:nvSpPr>
        <p:spPr bwMode="auto">
          <a:xfrm>
            <a:off x="4422686" y="1536911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Overall Cost Status</a:t>
            </a:r>
            <a:endParaRPr/>
          </a:p>
        </p:txBody>
      </p:sp>
      <p:sp>
        <p:nvSpPr>
          <p:cNvPr id="34" name="Textfeld 44"/>
          <p:cNvSpPr>
            <a:spLocks/>
          </p:cNvSpPr>
          <p:nvPr/>
        </p:nvSpPr>
        <p:spPr bwMode="auto">
          <a:xfrm>
            <a:off x="8219130" y="1539774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Overall Timeline</a:t>
            </a:r>
            <a:endParaRPr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430192" y="1875071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8219130" y="1875071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grpSp>
        <p:nvGrpSpPr>
          <p:cNvPr id="37" name="Gruppieren 52"/>
          <p:cNvGrpSpPr>
            <a:grpSpLocks noChangeAspect="1"/>
          </p:cNvGrpSpPr>
          <p:nvPr/>
        </p:nvGrpSpPr>
        <p:grpSpPr bwMode="auto">
          <a:xfrm>
            <a:off x="4512649" y="1920048"/>
            <a:ext cx="304019" cy="647663"/>
            <a:chOff x="6099175" y="3429000"/>
            <a:chExt cx="444500" cy="946936"/>
          </a:xfrm>
        </p:grpSpPr>
        <p:sp>
          <p:nvSpPr>
            <p:cNvPr id="38" name="background"/>
            <p:cNvSpPr/>
            <p:nvPr/>
          </p:nvSpPr>
          <p:spPr bwMode="auto">
            <a:xfrm>
              <a:off x="6099175" y="3429000"/>
              <a:ext cx="444500" cy="946936"/>
            </a:xfrm>
            <a:prstGeom prst="roundRect">
              <a:avLst>
                <a:gd name="adj" fmla="val 0"/>
              </a:avLst>
            </a:prstGeom>
            <a:solidFill>
              <a:srgbClr val="FFFFFF">
                <a:lumMod val="100000"/>
              </a:srgbClr>
            </a:solidFill>
            <a:ln w="6350">
              <a:solidFill>
                <a:srgbClr val="879BAA">
                  <a:lumMod val="100000"/>
                </a:srgbClr>
              </a:solidFill>
              <a:miter lim="800000"/>
              <a:headEnd/>
              <a:tailEnd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39" name="red"/>
            <p:cNvSpPr/>
            <p:nvPr/>
          </p:nvSpPr>
          <p:spPr bwMode="auto">
            <a:xfrm>
              <a:off x="6210300" y="3540125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0" name="amber"/>
            <p:cNvSpPr/>
            <p:nvPr/>
          </p:nvSpPr>
          <p:spPr bwMode="auto">
            <a:xfrm>
              <a:off x="6210300" y="3791343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1" name="green"/>
            <p:cNvSpPr/>
            <p:nvPr/>
          </p:nvSpPr>
          <p:spPr bwMode="auto">
            <a:xfrm>
              <a:off x="6210300" y="4042561"/>
              <a:ext cx="222250" cy="222250"/>
            </a:xfrm>
            <a:prstGeom prst="ellipse">
              <a:avLst/>
            </a:prstGeom>
            <a:solidFill>
              <a:srgbClr val="AAB414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42" name="Gruppieren 53"/>
          <p:cNvGrpSpPr>
            <a:grpSpLocks noChangeAspect="1"/>
          </p:cNvGrpSpPr>
          <p:nvPr/>
        </p:nvGrpSpPr>
        <p:grpSpPr bwMode="auto">
          <a:xfrm>
            <a:off x="8291101" y="1920359"/>
            <a:ext cx="304019" cy="647663"/>
            <a:chOff x="6099175" y="3429000"/>
            <a:chExt cx="444500" cy="946936"/>
          </a:xfrm>
        </p:grpSpPr>
        <p:sp>
          <p:nvSpPr>
            <p:cNvPr id="43" name="background"/>
            <p:cNvSpPr/>
            <p:nvPr/>
          </p:nvSpPr>
          <p:spPr bwMode="auto">
            <a:xfrm>
              <a:off x="6099175" y="3429000"/>
              <a:ext cx="444500" cy="946936"/>
            </a:xfrm>
            <a:prstGeom prst="roundRect">
              <a:avLst>
                <a:gd name="adj" fmla="val 0"/>
              </a:avLst>
            </a:prstGeom>
            <a:solidFill>
              <a:srgbClr val="FFFFFF">
                <a:lumMod val="100000"/>
              </a:srgbClr>
            </a:solidFill>
            <a:ln w="6350">
              <a:solidFill>
                <a:srgbClr val="879BAA">
                  <a:lumMod val="100000"/>
                </a:srgbClr>
              </a:solidFill>
              <a:miter lim="800000"/>
              <a:headEnd/>
              <a:tailEnd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4" name="red"/>
            <p:cNvSpPr/>
            <p:nvPr/>
          </p:nvSpPr>
          <p:spPr bwMode="auto">
            <a:xfrm>
              <a:off x="6210300" y="3540125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5" name="amber"/>
            <p:cNvSpPr/>
            <p:nvPr/>
          </p:nvSpPr>
          <p:spPr bwMode="auto">
            <a:xfrm>
              <a:off x="6210300" y="3791343"/>
              <a:ext cx="222250" cy="222250"/>
            </a:xfrm>
            <a:prstGeom prst="ellipse">
              <a:avLst/>
            </a:prstGeom>
            <a:solidFill>
              <a:srgbClr val="FFB900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6" name="green"/>
            <p:cNvSpPr/>
            <p:nvPr/>
          </p:nvSpPr>
          <p:spPr bwMode="auto">
            <a:xfrm>
              <a:off x="6210300" y="4042561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8226636" y="2961680"/>
            <a:ext cx="3382614" cy="2447205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48" name="Textfeld 84"/>
          <p:cNvSpPr>
            <a:spLocks/>
          </p:cNvSpPr>
          <p:nvPr/>
        </p:nvSpPr>
        <p:spPr bwMode="auto">
          <a:xfrm>
            <a:off x="8316600" y="3105828"/>
            <a:ext cx="941961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49" name="Textfeld 85"/>
          <p:cNvSpPr>
            <a:spLocks/>
          </p:cNvSpPr>
          <p:nvPr/>
        </p:nvSpPr>
        <p:spPr bwMode="auto">
          <a:xfrm>
            <a:off x="8316600" y="3515728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B</a:t>
            </a:r>
            <a:endParaRPr/>
          </a:p>
        </p:txBody>
      </p:sp>
      <p:sp>
        <p:nvSpPr>
          <p:cNvPr id="50" name="Textfeld 86"/>
          <p:cNvSpPr>
            <a:spLocks/>
          </p:cNvSpPr>
          <p:nvPr/>
        </p:nvSpPr>
        <p:spPr bwMode="auto">
          <a:xfrm>
            <a:off x="8316600" y="3925627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C</a:t>
            </a:r>
            <a:endParaRPr/>
          </a:p>
        </p:txBody>
      </p:sp>
      <p:sp>
        <p:nvSpPr>
          <p:cNvPr id="51" name="Textfeld 87"/>
          <p:cNvSpPr>
            <a:spLocks/>
          </p:cNvSpPr>
          <p:nvPr/>
        </p:nvSpPr>
        <p:spPr bwMode="auto">
          <a:xfrm>
            <a:off x="8316600" y="4335527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D</a:t>
            </a:r>
            <a:endParaRPr/>
          </a:p>
        </p:txBody>
      </p:sp>
      <p:sp>
        <p:nvSpPr>
          <p:cNvPr id="52" name="Textfeld 88"/>
          <p:cNvSpPr>
            <a:spLocks/>
          </p:cNvSpPr>
          <p:nvPr/>
        </p:nvSpPr>
        <p:spPr bwMode="auto">
          <a:xfrm>
            <a:off x="8316600" y="4745426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E</a:t>
            </a:r>
            <a:endParaRPr/>
          </a:p>
        </p:txBody>
      </p:sp>
      <p:sp>
        <p:nvSpPr>
          <p:cNvPr id="53" name="Textfeld 89"/>
          <p:cNvSpPr>
            <a:spLocks/>
          </p:cNvSpPr>
          <p:nvPr/>
        </p:nvSpPr>
        <p:spPr bwMode="auto">
          <a:xfrm>
            <a:off x="8316600" y="5155326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F</a:t>
            </a:r>
            <a:endParaRPr/>
          </a:p>
        </p:txBody>
      </p:sp>
      <p:cxnSp>
        <p:nvCxnSpPr>
          <p:cNvPr id="54" name="Gerade Verbindung 94"/>
          <p:cNvCxnSpPr>
            <a:cxnSpLocks/>
          </p:cNvCxnSpPr>
          <p:nvPr/>
        </p:nvCxnSpPr>
        <p:spPr bwMode="auto">
          <a:xfrm>
            <a:off x="9167496" y="2275967"/>
            <a:ext cx="2267071" cy="0"/>
          </a:xfrm>
          <a:prstGeom prst="line">
            <a:avLst/>
          </a:prstGeom>
          <a:solidFill>
            <a:schemeClr val="tx2"/>
          </a:solidFill>
          <a:ln w="76200" cap="rnd" cmpd="sng" algn="ctr">
            <a:solidFill>
              <a:srgbClr val="BECDD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leichschenkliges Dreieck 95"/>
          <p:cNvSpPr>
            <a:spLocks noChangeAspect="1"/>
          </p:cNvSpPr>
          <p:nvPr/>
        </p:nvSpPr>
        <p:spPr bwMode="auto">
          <a:xfrm>
            <a:off x="11320123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990000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6" name="Gleichschenkliges Dreieck 68"/>
          <p:cNvSpPr>
            <a:spLocks noChangeAspect="1"/>
          </p:cNvSpPr>
          <p:nvPr/>
        </p:nvSpPr>
        <p:spPr bwMode="auto">
          <a:xfrm>
            <a:off x="9076431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879BAA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7" name="Gleichschenkliges Dreieck 74"/>
          <p:cNvSpPr>
            <a:spLocks noChangeAspect="1"/>
          </p:cNvSpPr>
          <p:nvPr/>
        </p:nvSpPr>
        <p:spPr bwMode="auto">
          <a:xfrm>
            <a:off x="9854337" y="2165501"/>
            <a:ext cx="182130" cy="143349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8" name="Gleichschenkliges Dreieck 70"/>
          <p:cNvSpPr>
            <a:spLocks noChangeAspect="1"/>
          </p:cNvSpPr>
          <p:nvPr/>
        </p:nvSpPr>
        <p:spPr bwMode="auto">
          <a:xfrm>
            <a:off x="10581395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9" name="Textfeld 101"/>
          <p:cNvSpPr>
            <a:spLocks/>
          </p:cNvSpPr>
          <p:nvPr/>
        </p:nvSpPr>
        <p:spPr bwMode="auto">
          <a:xfrm>
            <a:off x="9076431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04/15</a:t>
            </a:r>
            <a:endParaRPr/>
          </a:p>
        </p:txBody>
      </p:sp>
      <p:sp>
        <p:nvSpPr>
          <p:cNvPr id="60" name="Textfeld 102"/>
          <p:cNvSpPr>
            <a:spLocks/>
          </p:cNvSpPr>
          <p:nvPr/>
        </p:nvSpPr>
        <p:spPr bwMode="auto">
          <a:xfrm>
            <a:off x="9852205" y="2331558"/>
            <a:ext cx="317321" cy="16925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MileS</a:t>
            </a:r>
            <a:endParaRPr/>
          </a:p>
        </p:txBody>
      </p:sp>
      <p:sp>
        <p:nvSpPr>
          <p:cNvPr id="61" name="Textfeld 103"/>
          <p:cNvSpPr>
            <a:spLocks/>
          </p:cNvSpPr>
          <p:nvPr/>
        </p:nvSpPr>
        <p:spPr bwMode="auto">
          <a:xfrm>
            <a:off x="10581394" y="2331558"/>
            <a:ext cx="317321" cy="16925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MileS</a:t>
            </a:r>
            <a:endParaRPr/>
          </a:p>
        </p:txBody>
      </p:sp>
      <p:sp>
        <p:nvSpPr>
          <p:cNvPr id="62" name="Textfeld 104"/>
          <p:cNvSpPr>
            <a:spLocks/>
          </p:cNvSpPr>
          <p:nvPr/>
        </p:nvSpPr>
        <p:spPr bwMode="auto">
          <a:xfrm>
            <a:off x="11064660" y="2331558"/>
            <a:ext cx="438059" cy="169547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Release</a:t>
            </a:r>
            <a:endParaRPr/>
          </a:p>
        </p:txBody>
      </p:sp>
      <p:sp>
        <p:nvSpPr>
          <p:cNvPr id="63" name="Textfeld 105"/>
          <p:cNvSpPr>
            <a:spLocks/>
          </p:cNvSpPr>
          <p:nvPr/>
        </p:nvSpPr>
        <p:spPr bwMode="auto">
          <a:xfrm>
            <a:off x="9076431" y="233155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Start</a:t>
            </a:r>
            <a:endParaRPr/>
          </a:p>
        </p:txBody>
      </p:sp>
      <p:sp>
        <p:nvSpPr>
          <p:cNvPr id="64" name="Textfeld 106"/>
          <p:cNvSpPr>
            <a:spLocks/>
          </p:cNvSpPr>
          <p:nvPr/>
        </p:nvSpPr>
        <p:spPr bwMode="auto">
          <a:xfrm>
            <a:off x="9786106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08/16</a:t>
            </a:r>
            <a:endParaRPr/>
          </a:p>
        </p:txBody>
      </p:sp>
      <p:sp>
        <p:nvSpPr>
          <p:cNvPr id="65" name="Textfeld 107"/>
          <p:cNvSpPr>
            <a:spLocks/>
          </p:cNvSpPr>
          <p:nvPr/>
        </p:nvSpPr>
        <p:spPr bwMode="auto">
          <a:xfrm>
            <a:off x="10451191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08/17</a:t>
            </a:r>
            <a:endParaRPr/>
          </a:p>
        </p:txBody>
      </p:sp>
      <p:sp>
        <p:nvSpPr>
          <p:cNvPr id="66" name="Textfeld 108"/>
          <p:cNvSpPr>
            <a:spLocks/>
          </p:cNvSpPr>
          <p:nvPr/>
        </p:nvSpPr>
        <p:spPr bwMode="auto">
          <a:xfrm>
            <a:off x="10999094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12/19</a:t>
            </a:r>
            <a:endParaRPr/>
          </a:p>
        </p:txBody>
      </p:sp>
      <p:grpSp>
        <p:nvGrpSpPr>
          <p:cNvPr id="67" name="Gruppieren 114"/>
          <p:cNvGrpSpPr/>
          <p:nvPr/>
        </p:nvGrpSpPr>
        <p:grpSpPr bwMode="auto">
          <a:xfrm>
            <a:off x="10179096" y="1588339"/>
            <a:ext cx="744942" cy="726858"/>
            <a:chOff x="10184398" y="1587380"/>
            <a:chExt cx="745330" cy="727237"/>
          </a:xfrm>
        </p:grpSpPr>
        <p:sp>
          <p:nvSpPr>
            <p:cNvPr id="68" name="Gleichschenkliges Dreieck 74"/>
            <p:cNvSpPr>
              <a:spLocks noChangeAspect="1"/>
            </p:cNvSpPr>
            <p:nvPr/>
          </p:nvSpPr>
          <p:spPr bwMode="auto">
            <a:xfrm rot="10800000">
              <a:off x="10184398" y="1633382"/>
              <a:ext cx="182225" cy="14342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txBody>
  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en-US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cxnSp>
          <p:nvCxnSpPr>
            <p:cNvPr id="69" name="Gerade Verbindung 111"/>
            <p:cNvCxnSpPr>
              <a:cxnSpLocks/>
            </p:cNvCxnSpPr>
            <p:nvPr/>
          </p:nvCxnSpPr>
          <p:spPr bwMode="auto">
            <a:xfrm>
              <a:off x="10278766" y="1772216"/>
              <a:ext cx="0" cy="542401"/>
            </a:xfrm>
            <a:prstGeom prst="line">
              <a:avLst/>
            </a:prstGeom>
            <a:solidFill>
              <a:schemeClr val="tx2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70" name="Textfeld 113"/>
            <p:cNvSpPr>
              <a:spLocks/>
            </p:cNvSpPr>
            <p:nvPr/>
          </p:nvSpPr>
          <p:spPr bwMode="auto">
            <a:xfrm>
              <a:off x="10426308" y="1587380"/>
              <a:ext cx="503420" cy="169168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/>
                  <a:ea typeface="+mj-ea"/>
                  <a:cs typeface="Calibri"/>
                </a:rPr>
                <a:t>today</a:t>
              </a:r>
              <a:endParaRPr/>
            </a:p>
          </p:txBody>
        </p:sp>
      </p:grpSp>
      <p:cxnSp>
        <p:nvCxnSpPr>
          <p:cNvPr id="71" name="Gerade Verbindung 115"/>
          <p:cNvCxnSpPr>
            <a:cxnSpLocks/>
          </p:cNvCxnSpPr>
          <p:nvPr/>
        </p:nvCxnSpPr>
        <p:spPr bwMode="auto">
          <a:xfrm>
            <a:off x="4976704" y="2288535"/>
            <a:ext cx="1767031" cy="0"/>
          </a:xfrm>
          <a:prstGeom prst="line">
            <a:avLst/>
          </a:prstGeom>
          <a:solidFill>
            <a:schemeClr val="tx2"/>
          </a:solidFill>
          <a:ln w="76200" cap="rnd" cmpd="sng" algn="ctr">
            <a:solidFill>
              <a:srgbClr val="BECDD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leichschenkliges Dreieck 68"/>
          <p:cNvSpPr>
            <a:spLocks noChangeAspect="1"/>
          </p:cNvSpPr>
          <p:nvPr/>
        </p:nvSpPr>
        <p:spPr bwMode="auto">
          <a:xfrm>
            <a:off x="5601030" y="2180819"/>
            <a:ext cx="182130" cy="143349"/>
          </a:xfrm>
          <a:prstGeom prst="triangle">
            <a:avLst>
              <a:gd name="adj" fmla="val 50000"/>
            </a:avLst>
          </a:prstGeom>
          <a:solidFill>
            <a:srgbClr val="879BAA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73" name="Gleichschenkliges Dreieck 74"/>
          <p:cNvSpPr>
            <a:spLocks noChangeAspect="1"/>
          </p:cNvSpPr>
          <p:nvPr/>
        </p:nvSpPr>
        <p:spPr bwMode="auto">
          <a:xfrm>
            <a:off x="6220847" y="2181097"/>
            <a:ext cx="182130" cy="143349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74" name="Textfeld 119"/>
          <p:cNvSpPr>
            <a:spLocks/>
          </p:cNvSpPr>
          <p:nvPr/>
        </p:nvSpPr>
        <p:spPr bwMode="auto">
          <a:xfrm>
            <a:off x="5440515" y="2348116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Target</a:t>
            </a:r>
            <a:endParaRPr/>
          </a:p>
        </p:txBody>
      </p:sp>
      <p:sp>
        <p:nvSpPr>
          <p:cNvPr id="75" name="Textfeld 120"/>
          <p:cNvSpPr>
            <a:spLocks/>
          </p:cNvSpPr>
          <p:nvPr/>
        </p:nvSpPr>
        <p:spPr bwMode="auto">
          <a:xfrm>
            <a:off x="6060332" y="2347885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Actual</a:t>
            </a:r>
            <a:endParaRPr/>
          </a:p>
        </p:txBody>
      </p:sp>
      <p:sp>
        <p:nvSpPr>
          <p:cNvPr id="76" name="Textfeld 121"/>
          <p:cNvSpPr>
            <a:spLocks/>
          </p:cNvSpPr>
          <p:nvPr/>
        </p:nvSpPr>
        <p:spPr bwMode="auto">
          <a:xfrm>
            <a:off x="5440515" y="1980754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39,3’</a:t>
            </a:r>
            <a:endParaRPr/>
          </a:p>
        </p:txBody>
      </p:sp>
      <p:sp>
        <p:nvSpPr>
          <p:cNvPr id="77" name="Textfeld 122"/>
          <p:cNvSpPr>
            <a:spLocks/>
          </p:cNvSpPr>
          <p:nvPr/>
        </p:nvSpPr>
        <p:spPr bwMode="auto">
          <a:xfrm>
            <a:off x="6060333" y="1980754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42,9’</a:t>
            </a:r>
            <a:endParaRPr/>
          </a:p>
        </p:txBody>
      </p:sp>
      <p:sp>
        <p:nvSpPr>
          <p:cNvPr id="78" name="Textfeld 123"/>
          <p:cNvSpPr>
            <a:spLocks/>
          </p:cNvSpPr>
          <p:nvPr/>
        </p:nvSpPr>
        <p:spPr bwMode="auto">
          <a:xfrm>
            <a:off x="6941799" y="1877934"/>
            <a:ext cx="863501" cy="734753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2400" b="1">
                <a:solidFill>
                  <a:srgbClr val="C00000"/>
                </a:solidFill>
                <a:latin typeface="Calibri"/>
                <a:ea typeface="+mj-ea"/>
                <a:cs typeface="Calibri"/>
              </a:rPr>
              <a:t>9,1 %</a:t>
            </a:r>
            <a:endParaRPr/>
          </a:p>
        </p:txBody>
      </p:sp>
      <p:sp>
        <p:nvSpPr>
          <p:cNvPr id="79" name="Textfeld 124"/>
          <p:cNvSpPr>
            <a:spLocks/>
          </p:cNvSpPr>
          <p:nvPr/>
        </p:nvSpPr>
        <p:spPr bwMode="auto">
          <a:xfrm>
            <a:off x="7121970" y="2347885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off target</a:t>
            </a:r>
            <a:endParaRPr/>
          </a:p>
        </p:txBody>
      </p:sp>
      <p:sp>
        <p:nvSpPr>
          <p:cNvPr id="80" name="Textfeld 125"/>
          <p:cNvSpPr>
            <a:spLocks/>
          </p:cNvSpPr>
          <p:nvPr/>
        </p:nvSpPr>
        <p:spPr bwMode="auto">
          <a:xfrm>
            <a:off x="733329" y="1950375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1" name="Textfeld 126"/>
          <p:cNvSpPr>
            <a:spLocks/>
          </p:cNvSpPr>
          <p:nvPr/>
        </p:nvSpPr>
        <p:spPr bwMode="auto">
          <a:xfrm>
            <a:off x="733329" y="2933640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2" name="Textfeld 128"/>
          <p:cNvSpPr>
            <a:spLocks/>
          </p:cNvSpPr>
          <p:nvPr/>
        </p:nvSpPr>
        <p:spPr bwMode="auto">
          <a:xfrm>
            <a:off x="733329" y="2442007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3" name="Textfeld 129"/>
          <p:cNvSpPr>
            <a:spLocks/>
          </p:cNvSpPr>
          <p:nvPr/>
        </p:nvSpPr>
        <p:spPr bwMode="auto">
          <a:xfrm>
            <a:off x="728953" y="4002981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4" name="Textfeld 130"/>
          <p:cNvSpPr>
            <a:spLocks/>
          </p:cNvSpPr>
          <p:nvPr/>
        </p:nvSpPr>
        <p:spPr bwMode="auto">
          <a:xfrm>
            <a:off x="728953" y="4986246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5" name="Textfeld 132"/>
          <p:cNvSpPr>
            <a:spLocks/>
          </p:cNvSpPr>
          <p:nvPr/>
        </p:nvSpPr>
        <p:spPr bwMode="auto">
          <a:xfrm>
            <a:off x="728953" y="4494614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6" name="Textfeld 116"/>
          <p:cNvSpPr>
            <a:spLocks/>
          </p:cNvSpPr>
          <p:nvPr/>
        </p:nvSpPr>
        <p:spPr bwMode="auto">
          <a:xfrm>
            <a:off x="9438445" y="3089069"/>
            <a:ext cx="941961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Buffer / Delay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87" name="Textfeld 127"/>
          <p:cNvSpPr>
            <a:spLocks/>
          </p:cNvSpPr>
          <p:nvPr/>
        </p:nvSpPr>
        <p:spPr bwMode="auto">
          <a:xfrm>
            <a:off x="10451191" y="3089069"/>
            <a:ext cx="1051062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wks till sourcing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88" name="Textfeld 131"/>
          <p:cNvSpPr>
            <a:spLocks/>
          </p:cNvSpPr>
          <p:nvPr/>
        </p:nvSpPr>
        <p:spPr bwMode="auto">
          <a:xfrm>
            <a:off x="9460771" y="3515728"/>
            <a:ext cx="897312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 wks</a:t>
            </a:r>
            <a:endParaRPr/>
          </a:p>
        </p:txBody>
      </p:sp>
      <p:sp>
        <p:nvSpPr>
          <p:cNvPr id="89" name="Textfeld 133"/>
          <p:cNvSpPr>
            <a:spLocks/>
          </p:cNvSpPr>
          <p:nvPr/>
        </p:nvSpPr>
        <p:spPr bwMode="auto">
          <a:xfrm>
            <a:off x="9460769" y="3925627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0" name="Textfeld 134"/>
          <p:cNvSpPr>
            <a:spLocks/>
          </p:cNvSpPr>
          <p:nvPr/>
        </p:nvSpPr>
        <p:spPr bwMode="auto">
          <a:xfrm>
            <a:off x="9460769" y="4335527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 wks</a:t>
            </a:r>
            <a:endParaRPr/>
          </a:p>
        </p:txBody>
      </p:sp>
      <p:sp>
        <p:nvSpPr>
          <p:cNvPr id="91" name="Textfeld 135"/>
          <p:cNvSpPr>
            <a:spLocks/>
          </p:cNvSpPr>
          <p:nvPr/>
        </p:nvSpPr>
        <p:spPr bwMode="auto">
          <a:xfrm>
            <a:off x="9460769" y="4745426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8 wks</a:t>
            </a:r>
            <a:endParaRPr/>
          </a:p>
        </p:txBody>
      </p:sp>
      <p:sp>
        <p:nvSpPr>
          <p:cNvPr id="92" name="Textfeld 136"/>
          <p:cNvSpPr>
            <a:spLocks/>
          </p:cNvSpPr>
          <p:nvPr/>
        </p:nvSpPr>
        <p:spPr bwMode="auto">
          <a:xfrm>
            <a:off x="9460769" y="5155326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3" name="Textfeld 137"/>
          <p:cNvSpPr>
            <a:spLocks/>
          </p:cNvSpPr>
          <p:nvPr/>
        </p:nvSpPr>
        <p:spPr bwMode="auto">
          <a:xfrm>
            <a:off x="10490843" y="3515728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4" name="Textfeld 138"/>
          <p:cNvSpPr>
            <a:spLocks/>
          </p:cNvSpPr>
          <p:nvPr/>
        </p:nvSpPr>
        <p:spPr bwMode="auto">
          <a:xfrm>
            <a:off x="10490842" y="3925453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5" name="Textfeld 139"/>
          <p:cNvSpPr>
            <a:spLocks/>
          </p:cNvSpPr>
          <p:nvPr/>
        </p:nvSpPr>
        <p:spPr bwMode="auto">
          <a:xfrm>
            <a:off x="10490842" y="4335179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6" name="Textfeld 140"/>
          <p:cNvSpPr>
            <a:spLocks/>
          </p:cNvSpPr>
          <p:nvPr/>
        </p:nvSpPr>
        <p:spPr bwMode="auto">
          <a:xfrm>
            <a:off x="10490842" y="4744905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6 wks</a:t>
            </a:r>
            <a:endParaRPr/>
          </a:p>
        </p:txBody>
      </p:sp>
      <p:sp>
        <p:nvSpPr>
          <p:cNvPr id="97" name="Textfeld 141"/>
          <p:cNvSpPr>
            <a:spLocks/>
          </p:cNvSpPr>
          <p:nvPr/>
        </p:nvSpPr>
        <p:spPr bwMode="auto">
          <a:xfrm>
            <a:off x="10490842" y="5154630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4430192" y="298282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99" name="Textfeld 148"/>
          <p:cNvSpPr>
            <a:spLocks/>
          </p:cNvSpPr>
          <p:nvPr/>
        </p:nvSpPr>
        <p:spPr bwMode="auto">
          <a:xfrm>
            <a:off x="2857328" y="1785"/>
            <a:ext cx="1511381" cy="1034113"/>
          </a:xfrm>
          <a:prstGeom prst="rect">
            <a:avLst/>
          </a:prstGeom>
          <a:noFill/>
          <a:ln>
            <a:noFill/>
          </a:ln>
        </p:spPr>
        <p:txBody>
          <a:bodyPr wrap="square" lIns="0" tIns="431775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Expected PO Vol. next 4 years</a:t>
            </a:r>
            <a:endParaRPr/>
          </a:p>
        </p:txBody>
      </p:sp>
      <p:sp>
        <p:nvSpPr>
          <p:cNvPr id="100" name="Textfeld 150"/>
          <p:cNvSpPr>
            <a:spLocks/>
          </p:cNvSpPr>
          <p:nvPr/>
        </p:nvSpPr>
        <p:spPr bwMode="auto">
          <a:xfrm>
            <a:off x="4816667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17’</a:t>
            </a:r>
            <a:endParaRPr/>
          </a:p>
        </p:txBody>
      </p:sp>
      <p:sp>
        <p:nvSpPr>
          <p:cNvPr id="101" name="Textfeld 151"/>
          <p:cNvSpPr>
            <a:spLocks/>
          </p:cNvSpPr>
          <p:nvPr/>
        </p:nvSpPr>
        <p:spPr bwMode="auto">
          <a:xfrm>
            <a:off x="5457555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FY20</a:t>
            </a:r>
            <a:endParaRPr/>
          </a:p>
        </p:txBody>
      </p:sp>
      <p:sp>
        <p:nvSpPr>
          <p:cNvPr id="102" name="Textfeld 152"/>
          <p:cNvSpPr>
            <a:spLocks/>
          </p:cNvSpPr>
          <p:nvPr/>
        </p:nvSpPr>
        <p:spPr bwMode="auto">
          <a:xfrm>
            <a:off x="6098444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FY21</a:t>
            </a:r>
            <a:endParaRPr/>
          </a:p>
        </p:txBody>
      </p:sp>
      <p:sp>
        <p:nvSpPr>
          <p:cNvPr id="103" name="Textfeld 153"/>
          <p:cNvSpPr>
            <a:spLocks/>
          </p:cNvSpPr>
          <p:nvPr/>
        </p:nvSpPr>
        <p:spPr bwMode="auto">
          <a:xfrm>
            <a:off x="6739331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FY22</a:t>
            </a:r>
            <a:endParaRPr/>
          </a:p>
        </p:txBody>
      </p:sp>
      <p:sp>
        <p:nvSpPr>
          <p:cNvPr id="104" name="Textfeld 154"/>
          <p:cNvSpPr>
            <a:spLocks/>
          </p:cNvSpPr>
          <p:nvPr/>
        </p:nvSpPr>
        <p:spPr bwMode="auto">
          <a:xfrm>
            <a:off x="4816667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FY19</a:t>
            </a:r>
            <a:endParaRPr/>
          </a:p>
        </p:txBody>
      </p:sp>
      <p:sp>
        <p:nvSpPr>
          <p:cNvPr id="105" name="Textfeld 155"/>
          <p:cNvSpPr>
            <a:spLocks/>
          </p:cNvSpPr>
          <p:nvPr/>
        </p:nvSpPr>
        <p:spPr bwMode="auto">
          <a:xfrm>
            <a:off x="5457555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32’</a:t>
            </a:r>
            <a:endParaRPr/>
          </a:p>
        </p:txBody>
      </p:sp>
      <p:sp>
        <p:nvSpPr>
          <p:cNvPr id="106" name="Textfeld 156"/>
          <p:cNvSpPr>
            <a:spLocks/>
          </p:cNvSpPr>
          <p:nvPr/>
        </p:nvSpPr>
        <p:spPr bwMode="auto">
          <a:xfrm>
            <a:off x="6098444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80’</a:t>
            </a:r>
            <a:endParaRPr/>
          </a:p>
        </p:txBody>
      </p:sp>
      <p:sp>
        <p:nvSpPr>
          <p:cNvPr id="107" name="Textfeld 157"/>
          <p:cNvSpPr>
            <a:spLocks/>
          </p:cNvSpPr>
          <p:nvPr/>
        </p:nvSpPr>
        <p:spPr bwMode="auto">
          <a:xfrm>
            <a:off x="6739331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130’</a:t>
            </a:r>
            <a:endParaRPr/>
          </a:p>
        </p:txBody>
      </p:sp>
      <p:sp>
        <p:nvSpPr>
          <p:cNvPr id="108" name="Textfeld 167"/>
          <p:cNvSpPr>
            <a:spLocks/>
          </p:cNvSpPr>
          <p:nvPr/>
        </p:nvSpPr>
        <p:spPr bwMode="auto">
          <a:xfrm>
            <a:off x="7812806" y="786878"/>
            <a:ext cx="1354688" cy="249020"/>
          </a:xfrm>
          <a:prstGeom prst="rect">
            <a:avLst/>
          </a:prstGeom>
          <a:noFill/>
        </p:spPr>
        <p:txBody>
          <a:bodyPr wrap="none" lIns="35981" tIns="0" rIns="0" bIns="0" rtlCol="0" anchor="b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All numbers in € / $</a:t>
            </a:r>
            <a:endParaRPr/>
          </a:p>
        </p:txBody>
      </p:sp>
      <p:cxnSp>
        <p:nvCxnSpPr>
          <p:cNvPr id="109" name="Gerade Verbindung 168"/>
          <p:cNvCxnSpPr>
            <a:cxnSpLocks/>
          </p:cNvCxnSpPr>
          <p:nvPr/>
        </p:nvCxnSpPr>
        <p:spPr bwMode="auto">
          <a:xfrm>
            <a:off x="6279272" y="5552130"/>
            <a:ext cx="0" cy="143941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" name="Gerade Verbindung 170"/>
          <p:cNvCxnSpPr>
            <a:cxnSpLocks/>
          </p:cNvCxnSpPr>
          <p:nvPr/>
        </p:nvCxnSpPr>
        <p:spPr bwMode="auto">
          <a:xfrm>
            <a:off x="7643783" y="5552130"/>
            <a:ext cx="0" cy="143941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Textfeld 172"/>
          <p:cNvSpPr>
            <a:spLocks/>
          </p:cNvSpPr>
          <p:nvPr/>
        </p:nvSpPr>
        <p:spPr bwMode="auto">
          <a:xfrm>
            <a:off x="6300673" y="5537980"/>
            <a:ext cx="485877" cy="169080"/>
          </a:xfrm>
          <a:prstGeom prst="rect">
            <a:avLst/>
          </a:prstGeom>
          <a:noFill/>
        </p:spPr>
        <p:txBody>
          <a:bodyPr wrap="none" lIns="35981" tIns="0" rIns="35981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0’ €</a:t>
            </a:r>
            <a:endParaRPr/>
          </a:p>
        </p:txBody>
      </p:sp>
      <p:sp>
        <p:nvSpPr>
          <p:cNvPr id="112" name="Textfeld 173"/>
          <p:cNvSpPr>
            <a:spLocks/>
          </p:cNvSpPr>
          <p:nvPr/>
        </p:nvSpPr>
        <p:spPr bwMode="auto">
          <a:xfrm>
            <a:off x="7139251" y="5552130"/>
            <a:ext cx="485877" cy="169080"/>
          </a:xfrm>
          <a:prstGeom prst="rect">
            <a:avLst/>
          </a:prstGeom>
          <a:noFill/>
        </p:spPr>
        <p:txBody>
          <a:bodyPr wrap="none" lIns="35981" tIns="0" rIns="35981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10’ €</a:t>
            </a:r>
            <a:endParaRPr/>
          </a:p>
        </p:txBody>
      </p:sp>
      <p:sp>
        <p:nvSpPr>
          <p:cNvPr id="113" name="Ellipse 142"/>
          <p:cNvSpPr/>
          <p:nvPr/>
        </p:nvSpPr>
        <p:spPr bwMode="auto">
          <a:xfrm>
            <a:off x="4224784" y="5721210"/>
            <a:ext cx="143925" cy="143925"/>
          </a:xfrm>
          <a:prstGeom prst="ellipse">
            <a:avLst/>
          </a:prstGeom>
          <a:solidFill>
            <a:srgbClr val="AAB414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de-DE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14" name="Ellipse 143"/>
          <p:cNvSpPr/>
          <p:nvPr/>
        </p:nvSpPr>
        <p:spPr bwMode="auto">
          <a:xfrm>
            <a:off x="4224784" y="6160976"/>
            <a:ext cx="143925" cy="143925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de-DE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15" name="Textfeld 144"/>
          <p:cNvSpPr>
            <a:spLocks/>
          </p:cNvSpPr>
          <p:nvPr/>
        </p:nvSpPr>
        <p:spPr bwMode="auto">
          <a:xfrm>
            <a:off x="4512648" y="5681763"/>
            <a:ext cx="1701794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CVE assigned and cost structure available</a:t>
            </a:r>
            <a:endParaRPr/>
          </a:p>
        </p:txBody>
      </p:sp>
      <p:sp>
        <p:nvSpPr>
          <p:cNvPr id="116" name="Textfeld 145"/>
          <p:cNvSpPr>
            <a:spLocks/>
          </p:cNvSpPr>
          <p:nvPr/>
        </p:nvSpPr>
        <p:spPr bwMode="auto">
          <a:xfrm>
            <a:off x="4512648" y="6125255"/>
            <a:ext cx="1701794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Not covered by CVE</a:t>
            </a:r>
            <a:endParaRPr/>
          </a:p>
        </p:txBody>
      </p:sp>
      <p:sp>
        <p:nvSpPr>
          <p:cNvPr id="117" name="Titl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R&amp;D Project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</a:br>
            <a:r>
              <a: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Name of Project Lead</a:t>
            </a:r>
            <a:endParaRPr/>
          </a:p>
        </p:txBody>
      </p:sp>
      <p:sp>
        <p:nvSpPr>
          <p:cNvPr id="118" name="Rechteck 13"/>
          <p:cNvSpPr/>
          <p:nvPr/>
        </p:nvSpPr>
        <p:spPr bwMode="auto">
          <a:xfrm>
            <a:off x="0" y="6654056"/>
            <a:ext cx="1270000" cy="1538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>
              <a:defRPr/>
            </a:pPr>
            <a:r>
              <a:rPr lang="en-US" sz="1000">
                <a:solidFill>
                  <a:srgbClr val="000000"/>
                </a:solidFill>
              </a:rPr>
              <a:t>Frei verwendbar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453368"/>
              </p:ext>
            </p:extLst>
          </p:nvPr>
        </p:nvGraphicFramePr>
        <p:xfrm>
          <a:off x="1587" y="337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Folie" r:id="rId3" imgW="0" imgH="0" progId="TCLayout.ActiveDocument.1">
                  <p:embed/>
                </p:oleObj>
              </mc:Choice>
              <mc:Fallback>
                <p:oleObj name="think-cell Folie" r:id="rId3" imgW="0" imgH="0" progId="TCLayout.ActiveDocument.1">
                  <p:embed/>
                  <p:pic>
                    <p:nvPicPr>
                      <p:cNvPr id="4" name=""/>
                      <p:cNvPicPr/>
                      <p:nvPr/>
                    </p:nvPicPr>
                    <p:blipFill>
                      <a:blip r:embed="rId4"/>
                      <a:stretch/>
                    </p:blipFill>
                    <p:spPr bwMode="auto">
                      <a:xfrm>
                        <a:off x="1587" y="337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26241" y="1877934"/>
            <a:ext cx="3382614" cy="147539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6" name="Textfeld 5"/>
          <p:cNvSpPr>
            <a:spLocks/>
          </p:cNvSpPr>
          <p:nvPr/>
        </p:nvSpPr>
        <p:spPr bwMode="auto">
          <a:xfrm>
            <a:off x="626241" y="1536911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Recent Activities</a:t>
            </a:r>
            <a:endParaRPr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6241" y="3932793"/>
            <a:ext cx="3382614" cy="147539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8" name="Textfeld 7"/>
          <p:cNvSpPr>
            <a:spLocks/>
          </p:cNvSpPr>
          <p:nvPr/>
        </p:nvSpPr>
        <p:spPr bwMode="auto">
          <a:xfrm>
            <a:off x="626241" y="3591771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Upcoming Activities</a:t>
            </a:r>
            <a:endParaRPr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22686" y="2960984"/>
            <a:ext cx="3382614" cy="2447205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0" name="Textfeld 10"/>
          <p:cNvSpPr>
            <a:spLocks/>
          </p:cNvSpPr>
          <p:nvPr/>
        </p:nvSpPr>
        <p:spPr bwMode="auto">
          <a:xfrm>
            <a:off x="4415180" y="2622853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Cost – Top 5 redesigned Components</a:t>
            </a:r>
            <a:endParaRPr/>
          </a:p>
        </p:txBody>
      </p:sp>
      <p:sp>
        <p:nvSpPr>
          <p:cNvPr id="11" name="Textfeld 11"/>
          <p:cNvSpPr>
            <a:spLocks/>
          </p:cNvSpPr>
          <p:nvPr/>
        </p:nvSpPr>
        <p:spPr bwMode="auto">
          <a:xfrm>
            <a:off x="8219130" y="2623519"/>
            <a:ext cx="1799263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Schedule – Top 5 critical components</a:t>
            </a:r>
            <a:endParaRPr/>
          </a:p>
        </p:txBody>
      </p:sp>
      <p:grpSp>
        <p:nvGrpSpPr>
          <p:cNvPr id="12" name="Gruppieren 16"/>
          <p:cNvGrpSpPr/>
          <p:nvPr/>
        </p:nvGrpSpPr>
        <p:grpSpPr bwMode="auto">
          <a:xfrm>
            <a:off x="6311912" y="3515032"/>
            <a:ext cx="1295325" cy="143925"/>
            <a:chOff x="5317579" y="1010851"/>
            <a:chExt cx="1296000" cy="144000"/>
          </a:xfrm>
        </p:grpSpPr>
        <p:cxnSp>
          <p:nvCxnSpPr>
            <p:cNvPr id="13" name="Gerade Verbindung 17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" name="Ellipse 18"/>
            <p:cNvSpPr/>
            <p:nvPr/>
          </p:nvSpPr>
          <p:spPr bwMode="auto">
            <a:xfrm>
              <a:off x="5491071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15" name="Gruppieren 19"/>
          <p:cNvGrpSpPr/>
          <p:nvPr/>
        </p:nvGrpSpPr>
        <p:grpSpPr bwMode="auto">
          <a:xfrm>
            <a:off x="6311912" y="3924932"/>
            <a:ext cx="1295325" cy="143925"/>
            <a:chOff x="5317579" y="1010851"/>
            <a:chExt cx="1296000" cy="144000"/>
          </a:xfrm>
        </p:grpSpPr>
        <p:cxnSp>
          <p:nvCxnSpPr>
            <p:cNvPr id="16" name="Gerade Verbindung 20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" name="Ellipse 21"/>
            <p:cNvSpPr/>
            <p:nvPr/>
          </p:nvSpPr>
          <p:spPr bwMode="auto">
            <a:xfrm>
              <a:off x="5965667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18" name="Gruppieren 22"/>
          <p:cNvGrpSpPr/>
          <p:nvPr/>
        </p:nvGrpSpPr>
        <p:grpSpPr bwMode="auto">
          <a:xfrm>
            <a:off x="6311912" y="4744731"/>
            <a:ext cx="1295325" cy="143925"/>
            <a:chOff x="5317579" y="1010851"/>
            <a:chExt cx="1296000" cy="144000"/>
          </a:xfrm>
        </p:grpSpPr>
        <p:cxnSp>
          <p:nvCxnSpPr>
            <p:cNvPr id="19" name="Gerade Verbindung 23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Ellipse 24"/>
            <p:cNvSpPr/>
            <p:nvPr/>
          </p:nvSpPr>
          <p:spPr bwMode="auto">
            <a:xfrm>
              <a:off x="6289703" y="1010851"/>
              <a:ext cx="144000" cy="144000"/>
            </a:xfrm>
            <a:prstGeom prst="ellipse">
              <a:avLst/>
            </a:prstGeom>
            <a:solidFill>
              <a:srgbClr val="AAB414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21" name="Gruppieren 25"/>
          <p:cNvGrpSpPr/>
          <p:nvPr/>
        </p:nvGrpSpPr>
        <p:grpSpPr bwMode="auto">
          <a:xfrm>
            <a:off x="6311912" y="4334831"/>
            <a:ext cx="1295325" cy="143925"/>
            <a:chOff x="5317579" y="1010851"/>
            <a:chExt cx="1296000" cy="144000"/>
          </a:xfrm>
        </p:grpSpPr>
        <p:cxnSp>
          <p:nvCxnSpPr>
            <p:cNvPr id="22" name="Gerade Verbindung 26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3" name="Ellipse 27"/>
            <p:cNvSpPr/>
            <p:nvPr/>
          </p:nvSpPr>
          <p:spPr bwMode="auto">
            <a:xfrm>
              <a:off x="5677635" y="1010851"/>
              <a:ext cx="144000" cy="1440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24" name="Gruppieren 28"/>
          <p:cNvGrpSpPr/>
          <p:nvPr/>
        </p:nvGrpSpPr>
        <p:grpSpPr bwMode="auto">
          <a:xfrm>
            <a:off x="6311912" y="5154630"/>
            <a:ext cx="1295325" cy="143925"/>
            <a:chOff x="5317579" y="1010851"/>
            <a:chExt cx="1296000" cy="144000"/>
          </a:xfrm>
        </p:grpSpPr>
        <p:cxnSp>
          <p:nvCxnSpPr>
            <p:cNvPr id="25" name="Gerade Verbindung 29"/>
            <p:cNvCxnSpPr>
              <a:cxnSpLocks/>
            </p:cNvCxnSpPr>
            <p:nvPr/>
          </p:nvCxnSpPr>
          <p:spPr bwMode="auto">
            <a:xfrm>
              <a:off x="5317579" y="1088740"/>
              <a:ext cx="1296000" cy="0"/>
            </a:xfrm>
            <a:prstGeom prst="line">
              <a:avLst/>
            </a:prstGeom>
            <a:solidFill>
              <a:schemeClr val="tx2"/>
            </a:solidFill>
            <a:ln w="76200" cap="rnd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" name="Ellipse 30"/>
            <p:cNvSpPr/>
            <p:nvPr/>
          </p:nvSpPr>
          <p:spPr bwMode="auto">
            <a:xfrm>
              <a:off x="5459267" y="1010851"/>
              <a:ext cx="144000" cy="1440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sp>
        <p:nvSpPr>
          <p:cNvPr id="27" name="Textfeld 31"/>
          <p:cNvSpPr>
            <a:spLocks/>
          </p:cNvSpPr>
          <p:nvPr/>
        </p:nvSpPr>
        <p:spPr bwMode="auto">
          <a:xfrm>
            <a:off x="4512648" y="3105133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28" name="Textfeld 38"/>
          <p:cNvSpPr>
            <a:spLocks/>
          </p:cNvSpPr>
          <p:nvPr/>
        </p:nvSpPr>
        <p:spPr bwMode="auto">
          <a:xfrm>
            <a:off x="4512648" y="3515032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B</a:t>
            </a:r>
            <a:endParaRPr/>
          </a:p>
        </p:txBody>
      </p:sp>
      <p:sp>
        <p:nvSpPr>
          <p:cNvPr id="29" name="Textfeld 39"/>
          <p:cNvSpPr>
            <a:spLocks/>
          </p:cNvSpPr>
          <p:nvPr/>
        </p:nvSpPr>
        <p:spPr bwMode="auto">
          <a:xfrm>
            <a:off x="4512648" y="3924932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C</a:t>
            </a:r>
            <a:endParaRPr/>
          </a:p>
        </p:txBody>
      </p:sp>
      <p:sp>
        <p:nvSpPr>
          <p:cNvPr id="30" name="Textfeld 40"/>
          <p:cNvSpPr>
            <a:spLocks/>
          </p:cNvSpPr>
          <p:nvPr/>
        </p:nvSpPr>
        <p:spPr bwMode="auto">
          <a:xfrm>
            <a:off x="4512648" y="4334831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D</a:t>
            </a:r>
            <a:endParaRPr/>
          </a:p>
        </p:txBody>
      </p:sp>
      <p:sp>
        <p:nvSpPr>
          <p:cNvPr id="31" name="Textfeld 41"/>
          <p:cNvSpPr>
            <a:spLocks/>
          </p:cNvSpPr>
          <p:nvPr/>
        </p:nvSpPr>
        <p:spPr bwMode="auto">
          <a:xfrm>
            <a:off x="4512648" y="4744731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E</a:t>
            </a:r>
            <a:endParaRPr/>
          </a:p>
        </p:txBody>
      </p:sp>
      <p:sp>
        <p:nvSpPr>
          <p:cNvPr id="32" name="Textfeld 42"/>
          <p:cNvSpPr>
            <a:spLocks/>
          </p:cNvSpPr>
          <p:nvPr/>
        </p:nvSpPr>
        <p:spPr bwMode="auto">
          <a:xfrm>
            <a:off x="4512648" y="5154630"/>
            <a:ext cx="1701794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F</a:t>
            </a:r>
            <a:endParaRPr/>
          </a:p>
        </p:txBody>
      </p:sp>
      <p:sp>
        <p:nvSpPr>
          <p:cNvPr id="33" name="Textfeld 43"/>
          <p:cNvSpPr>
            <a:spLocks/>
          </p:cNvSpPr>
          <p:nvPr/>
        </p:nvSpPr>
        <p:spPr bwMode="auto">
          <a:xfrm>
            <a:off x="4422686" y="1536911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Overall Cost Status</a:t>
            </a:r>
            <a:endParaRPr/>
          </a:p>
        </p:txBody>
      </p:sp>
      <p:sp>
        <p:nvSpPr>
          <p:cNvPr id="34" name="Textfeld 44"/>
          <p:cNvSpPr>
            <a:spLocks/>
          </p:cNvSpPr>
          <p:nvPr/>
        </p:nvSpPr>
        <p:spPr bwMode="auto">
          <a:xfrm>
            <a:off x="8219130" y="1539774"/>
            <a:ext cx="3390120" cy="33816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Overall Timeline</a:t>
            </a:r>
            <a:endParaRPr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430192" y="1875071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8219130" y="1875071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grpSp>
        <p:nvGrpSpPr>
          <p:cNvPr id="37" name="Gruppieren 52"/>
          <p:cNvGrpSpPr>
            <a:grpSpLocks noChangeAspect="1"/>
          </p:cNvGrpSpPr>
          <p:nvPr/>
        </p:nvGrpSpPr>
        <p:grpSpPr bwMode="auto">
          <a:xfrm>
            <a:off x="4512649" y="1920048"/>
            <a:ext cx="304019" cy="647663"/>
            <a:chOff x="6099175" y="3429000"/>
            <a:chExt cx="444500" cy="946936"/>
          </a:xfrm>
        </p:grpSpPr>
        <p:sp>
          <p:nvSpPr>
            <p:cNvPr id="38" name="background"/>
            <p:cNvSpPr/>
            <p:nvPr/>
          </p:nvSpPr>
          <p:spPr bwMode="auto">
            <a:xfrm>
              <a:off x="6099175" y="3429000"/>
              <a:ext cx="444500" cy="946936"/>
            </a:xfrm>
            <a:prstGeom prst="roundRect">
              <a:avLst>
                <a:gd name="adj" fmla="val 0"/>
              </a:avLst>
            </a:prstGeom>
            <a:solidFill>
              <a:srgbClr val="FFFFFF">
                <a:lumMod val="100000"/>
              </a:srgbClr>
            </a:solidFill>
            <a:ln w="6350">
              <a:solidFill>
                <a:srgbClr val="879BAA">
                  <a:lumMod val="100000"/>
                </a:srgbClr>
              </a:solidFill>
              <a:miter lim="800000"/>
              <a:headEnd/>
              <a:tailEnd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39" name="red"/>
            <p:cNvSpPr/>
            <p:nvPr/>
          </p:nvSpPr>
          <p:spPr bwMode="auto">
            <a:xfrm>
              <a:off x="6210300" y="3540125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0" name="amber"/>
            <p:cNvSpPr/>
            <p:nvPr/>
          </p:nvSpPr>
          <p:spPr bwMode="auto">
            <a:xfrm>
              <a:off x="6210300" y="3791343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1" name="green"/>
            <p:cNvSpPr/>
            <p:nvPr/>
          </p:nvSpPr>
          <p:spPr bwMode="auto">
            <a:xfrm>
              <a:off x="6210300" y="4042561"/>
              <a:ext cx="222250" cy="222250"/>
            </a:xfrm>
            <a:prstGeom prst="ellipse">
              <a:avLst/>
            </a:prstGeom>
            <a:solidFill>
              <a:srgbClr val="AAB414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grpSp>
        <p:nvGrpSpPr>
          <p:cNvPr id="42" name="Gruppieren 53"/>
          <p:cNvGrpSpPr>
            <a:grpSpLocks noChangeAspect="1"/>
          </p:cNvGrpSpPr>
          <p:nvPr/>
        </p:nvGrpSpPr>
        <p:grpSpPr bwMode="auto">
          <a:xfrm>
            <a:off x="8291101" y="1920359"/>
            <a:ext cx="304019" cy="647663"/>
            <a:chOff x="6099175" y="3429000"/>
            <a:chExt cx="444500" cy="946936"/>
          </a:xfrm>
        </p:grpSpPr>
        <p:sp>
          <p:nvSpPr>
            <p:cNvPr id="43" name="background"/>
            <p:cNvSpPr/>
            <p:nvPr/>
          </p:nvSpPr>
          <p:spPr bwMode="auto">
            <a:xfrm>
              <a:off x="6099175" y="3429000"/>
              <a:ext cx="444500" cy="946936"/>
            </a:xfrm>
            <a:prstGeom prst="roundRect">
              <a:avLst>
                <a:gd name="adj" fmla="val 0"/>
              </a:avLst>
            </a:prstGeom>
            <a:solidFill>
              <a:srgbClr val="FFFFFF">
                <a:lumMod val="100000"/>
              </a:srgbClr>
            </a:solidFill>
            <a:ln w="6350">
              <a:solidFill>
                <a:srgbClr val="879BAA">
                  <a:lumMod val="100000"/>
                </a:srgbClr>
              </a:solidFill>
              <a:miter lim="800000"/>
              <a:headEnd/>
              <a:tailEnd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4" name="red"/>
            <p:cNvSpPr/>
            <p:nvPr/>
          </p:nvSpPr>
          <p:spPr bwMode="auto">
            <a:xfrm>
              <a:off x="6210300" y="3540125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5" name="amber"/>
            <p:cNvSpPr/>
            <p:nvPr/>
          </p:nvSpPr>
          <p:spPr bwMode="auto">
            <a:xfrm>
              <a:off x="6210300" y="3791343"/>
              <a:ext cx="222250" cy="222250"/>
            </a:xfrm>
            <a:prstGeom prst="ellipse">
              <a:avLst/>
            </a:prstGeom>
            <a:solidFill>
              <a:srgbClr val="FFB900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46" name="green"/>
            <p:cNvSpPr/>
            <p:nvPr/>
          </p:nvSpPr>
          <p:spPr bwMode="auto">
            <a:xfrm>
              <a:off x="6210300" y="4042561"/>
              <a:ext cx="222250" cy="222250"/>
            </a:xfrm>
            <a:prstGeom prst="ellipse">
              <a:avLst/>
            </a:prstGeom>
            <a:solidFill>
              <a:srgbClr val="CDD9E1">
                <a:lumMod val="100000"/>
              </a:srgbClr>
            </a:solidFill>
            <a:ln>
              <a:noFill/>
            </a:ln>
          </p:spPr>
          <p:txBody>
            <a:bodyPr wrap="square" lIns="107944" tIns="53972" rIns="107944" bIns="53972" numCol="1" spcCol="72000" rtlCol="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de-DE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</p:grp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8226636" y="2961680"/>
            <a:ext cx="3382614" cy="2447205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48" name="Textfeld 84"/>
          <p:cNvSpPr>
            <a:spLocks/>
          </p:cNvSpPr>
          <p:nvPr/>
        </p:nvSpPr>
        <p:spPr bwMode="auto">
          <a:xfrm>
            <a:off x="8316600" y="3105828"/>
            <a:ext cx="941961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49" name="Textfeld 85"/>
          <p:cNvSpPr>
            <a:spLocks/>
          </p:cNvSpPr>
          <p:nvPr/>
        </p:nvSpPr>
        <p:spPr bwMode="auto">
          <a:xfrm>
            <a:off x="8316600" y="3515728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B</a:t>
            </a:r>
            <a:endParaRPr/>
          </a:p>
        </p:txBody>
      </p:sp>
      <p:sp>
        <p:nvSpPr>
          <p:cNvPr id="50" name="Textfeld 86"/>
          <p:cNvSpPr>
            <a:spLocks/>
          </p:cNvSpPr>
          <p:nvPr/>
        </p:nvSpPr>
        <p:spPr bwMode="auto">
          <a:xfrm>
            <a:off x="8316600" y="3925627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C</a:t>
            </a:r>
            <a:endParaRPr/>
          </a:p>
        </p:txBody>
      </p:sp>
      <p:sp>
        <p:nvSpPr>
          <p:cNvPr id="51" name="Textfeld 87"/>
          <p:cNvSpPr>
            <a:spLocks/>
          </p:cNvSpPr>
          <p:nvPr/>
        </p:nvSpPr>
        <p:spPr bwMode="auto">
          <a:xfrm>
            <a:off x="8316600" y="4335527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D</a:t>
            </a:r>
            <a:endParaRPr/>
          </a:p>
        </p:txBody>
      </p:sp>
      <p:sp>
        <p:nvSpPr>
          <p:cNvPr id="52" name="Textfeld 88"/>
          <p:cNvSpPr>
            <a:spLocks/>
          </p:cNvSpPr>
          <p:nvPr/>
        </p:nvSpPr>
        <p:spPr bwMode="auto">
          <a:xfrm>
            <a:off x="8316600" y="4745426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E</a:t>
            </a:r>
            <a:endParaRPr/>
          </a:p>
        </p:txBody>
      </p:sp>
      <p:sp>
        <p:nvSpPr>
          <p:cNvPr id="53" name="Textfeld 89"/>
          <p:cNvSpPr>
            <a:spLocks/>
          </p:cNvSpPr>
          <p:nvPr/>
        </p:nvSpPr>
        <p:spPr bwMode="auto">
          <a:xfrm>
            <a:off x="8316600" y="5155326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Component F</a:t>
            </a:r>
            <a:endParaRPr/>
          </a:p>
        </p:txBody>
      </p:sp>
      <p:cxnSp>
        <p:nvCxnSpPr>
          <p:cNvPr id="54" name="Gerade Verbindung 94"/>
          <p:cNvCxnSpPr>
            <a:cxnSpLocks/>
          </p:cNvCxnSpPr>
          <p:nvPr/>
        </p:nvCxnSpPr>
        <p:spPr bwMode="auto">
          <a:xfrm>
            <a:off x="9167496" y="2275967"/>
            <a:ext cx="2267071" cy="0"/>
          </a:xfrm>
          <a:prstGeom prst="line">
            <a:avLst/>
          </a:prstGeom>
          <a:solidFill>
            <a:schemeClr val="tx2"/>
          </a:solidFill>
          <a:ln w="76200" cap="rnd" cmpd="sng" algn="ctr">
            <a:solidFill>
              <a:srgbClr val="BECDD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leichschenkliges Dreieck 95"/>
          <p:cNvSpPr>
            <a:spLocks noChangeAspect="1"/>
          </p:cNvSpPr>
          <p:nvPr/>
        </p:nvSpPr>
        <p:spPr bwMode="auto">
          <a:xfrm>
            <a:off x="11320123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990000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6" name="Gleichschenkliges Dreieck 68"/>
          <p:cNvSpPr>
            <a:spLocks noChangeAspect="1"/>
          </p:cNvSpPr>
          <p:nvPr/>
        </p:nvSpPr>
        <p:spPr bwMode="auto">
          <a:xfrm>
            <a:off x="9076431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879BAA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7" name="Gleichschenkliges Dreieck 74"/>
          <p:cNvSpPr>
            <a:spLocks noChangeAspect="1"/>
          </p:cNvSpPr>
          <p:nvPr/>
        </p:nvSpPr>
        <p:spPr bwMode="auto">
          <a:xfrm>
            <a:off x="9854337" y="2165501"/>
            <a:ext cx="182130" cy="143349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8" name="Gleichschenkliges Dreieck 70"/>
          <p:cNvSpPr>
            <a:spLocks noChangeAspect="1"/>
          </p:cNvSpPr>
          <p:nvPr/>
        </p:nvSpPr>
        <p:spPr bwMode="auto">
          <a:xfrm>
            <a:off x="10581395" y="2165501"/>
            <a:ext cx="182130" cy="143349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59" name="Textfeld 101"/>
          <p:cNvSpPr>
            <a:spLocks/>
          </p:cNvSpPr>
          <p:nvPr/>
        </p:nvSpPr>
        <p:spPr bwMode="auto">
          <a:xfrm>
            <a:off x="9076431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04/15</a:t>
            </a:r>
            <a:endParaRPr/>
          </a:p>
        </p:txBody>
      </p:sp>
      <p:sp>
        <p:nvSpPr>
          <p:cNvPr id="60" name="Textfeld 102"/>
          <p:cNvSpPr>
            <a:spLocks/>
          </p:cNvSpPr>
          <p:nvPr/>
        </p:nvSpPr>
        <p:spPr bwMode="auto">
          <a:xfrm>
            <a:off x="9852205" y="2331558"/>
            <a:ext cx="317321" cy="169691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MileS</a:t>
            </a:r>
            <a:endParaRPr/>
          </a:p>
        </p:txBody>
      </p:sp>
      <p:sp>
        <p:nvSpPr>
          <p:cNvPr id="61" name="Textfeld 103"/>
          <p:cNvSpPr>
            <a:spLocks/>
          </p:cNvSpPr>
          <p:nvPr/>
        </p:nvSpPr>
        <p:spPr bwMode="auto">
          <a:xfrm>
            <a:off x="10581394" y="2331558"/>
            <a:ext cx="317321" cy="169331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MileS</a:t>
            </a:r>
            <a:endParaRPr/>
          </a:p>
        </p:txBody>
      </p:sp>
      <p:sp>
        <p:nvSpPr>
          <p:cNvPr id="62" name="Textfeld 104"/>
          <p:cNvSpPr>
            <a:spLocks/>
          </p:cNvSpPr>
          <p:nvPr/>
        </p:nvSpPr>
        <p:spPr bwMode="auto">
          <a:xfrm>
            <a:off x="11110826" y="2331558"/>
            <a:ext cx="438059" cy="169475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de-DE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Release</a:t>
            </a:r>
            <a:endParaRPr/>
          </a:p>
        </p:txBody>
      </p:sp>
      <p:sp>
        <p:nvSpPr>
          <p:cNvPr id="63" name="Textfeld 105"/>
          <p:cNvSpPr>
            <a:spLocks/>
          </p:cNvSpPr>
          <p:nvPr/>
        </p:nvSpPr>
        <p:spPr bwMode="auto">
          <a:xfrm>
            <a:off x="9076431" y="233155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Start</a:t>
            </a:r>
            <a:endParaRPr/>
          </a:p>
        </p:txBody>
      </p:sp>
      <p:sp>
        <p:nvSpPr>
          <p:cNvPr id="64" name="Textfeld 106"/>
          <p:cNvSpPr>
            <a:spLocks/>
          </p:cNvSpPr>
          <p:nvPr/>
        </p:nvSpPr>
        <p:spPr bwMode="auto">
          <a:xfrm>
            <a:off x="9786106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08/16</a:t>
            </a:r>
            <a:endParaRPr/>
          </a:p>
        </p:txBody>
      </p:sp>
      <p:sp>
        <p:nvSpPr>
          <p:cNvPr id="65" name="Textfeld 107"/>
          <p:cNvSpPr>
            <a:spLocks/>
          </p:cNvSpPr>
          <p:nvPr/>
        </p:nvSpPr>
        <p:spPr bwMode="auto">
          <a:xfrm>
            <a:off x="10451191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08/17</a:t>
            </a:r>
            <a:endParaRPr/>
          </a:p>
        </p:txBody>
      </p:sp>
      <p:sp>
        <p:nvSpPr>
          <p:cNvPr id="66" name="Textfeld 108"/>
          <p:cNvSpPr>
            <a:spLocks/>
          </p:cNvSpPr>
          <p:nvPr/>
        </p:nvSpPr>
        <p:spPr bwMode="auto">
          <a:xfrm>
            <a:off x="10999094" y="1978981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12/19</a:t>
            </a:r>
            <a:endParaRPr/>
          </a:p>
        </p:txBody>
      </p:sp>
      <p:grpSp>
        <p:nvGrpSpPr>
          <p:cNvPr id="67" name="Gruppieren 114"/>
          <p:cNvGrpSpPr/>
          <p:nvPr/>
        </p:nvGrpSpPr>
        <p:grpSpPr bwMode="auto">
          <a:xfrm>
            <a:off x="10179096" y="1588339"/>
            <a:ext cx="744942" cy="726858"/>
            <a:chOff x="10184398" y="1587380"/>
            <a:chExt cx="745330" cy="727237"/>
          </a:xfrm>
        </p:grpSpPr>
        <p:sp>
          <p:nvSpPr>
            <p:cNvPr id="68" name="Gleichschenkliges Dreieck 74"/>
            <p:cNvSpPr>
              <a:spLocks noChangeAspect="1"/>
            </p:cNvSpPr>
            <p:nvPr/>
          </p:nvSpPr>
          <p:spPr bwMode="auto">
            <a:xfrm rot="10800000">
              <a:off x="10184398" y="1633382"/>
              <a:ext cx="182225" cy="14342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txBody>
  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buFont typeface="Wingdings"/>
                <a:buNone/>
                <a:defRPr/>
              </a:pPr>
              <a:endParaRPr lang="en-US" sz="1800">
                <a:solidFill>
                  <a:schemeClr val="tx1">
                    <a:lumMod val="85000"/>
                    <a:lumOff val="15000"/>
                  </a:schemeClr>
                </a:solidFill>
                <a:ea typeface="Arial Unicode MS"/>
                <a:cs typeface="Arial Unicode MS"/>
              </a:endParaRPr>
            </a:p>
          </p:txBody>
        </p:sp>
        <p:cxnSp>
          <p:nvCxnSpPr>
            <p:cNvPr id="69" name="Gerade Verbindung 111"/>
            <p:cNvCxnSpPr>
              <a:cxnSpLocks/>
            </p:cNvCxnSpPr>
            <p:nvPr/>
          </p:nvCxnSpPr>
          <p:spPr bwMode="auto">
            <a:xfrm>
              <a:off x="10278766" y="1772216"/>
              <a:ext cx="0" cy="542401"/>
            </a:xfrm>
            <a:prstGeom prst="line">
              <a:avLst/>
            </a:prstGeom>
            <a:solidFill>
              <a:schemeClr val="tx2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70" name="Textfeld 113"/>
            <p:cNvSpPr>
              <a:spLocks/>
            </p:cNvSpPr>
            <p:nvPr/>
          </p:nvSpPr>
          <p:spPr bwMode="auto">
            <a:xfrm>
              <a:off x="10426308" y="1587380"/>
              <a:ext cx="503420" cy="169168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>
                <a:lnSpc>
                  <a:spcPct val="110000"/>
                </a:lnSpc>
                <a:defRPr/>
              </a:pPr>
              <a:r>
                <a:rPr lang="en-US" sz="11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/>
                  <a:ea typeface="+mj-ea"/>
                  <a:cs typeface="Calibri"/>
                </a:rPr>
                <a:t>today</a:t>
              </a:r>
              <a:endParaRPr/>
            </a:p>
          </p:txBody>
        </p:sp>
      </p:grpSp>
      <p:cxnSp>
        <p:nvCxnSpPr>
          <p:cNvPr id="71" name="Gerade Verbindung 115"/>
          <p:cNvCxnSpPr>
            <a:cxnSpLocks/>
          </p:cNvCxnSpPr>
          <p:nvPr/>
        </p:nvCxnSpPr>
        <p:spPr bwMode="auto">
          <a:xfrm>
            <a:off x="4976704" y="2288535"/>
            <a:ext cx="1767031" cy="0"/>
          </a:xfrm>
          <a:prstGeom prst="line">
            <a:avLst/>
          </a:prstGeom>
          <a:solidFill>
            <a:schemeClr val="tx2"/>
          </a:solidFill>
          <a:ln w="76200" cap="rnd" cmpd="sng" algn="ctr">
            <a:solidFill>
              <a:srgbClr val="BECDD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leichschenkliges Dreieck 68"/>
          <p:cNvSpPr>
            <a:spLocks noChangeAspect="1"/>
          </p:cNvSpPr>
          <p:nvPr/>
        </p:nvSpPr>
        <p:spPr bwMode="auto">
          <a:xfrm>
            <a:off x="5601030" y="2180819"/>
            <a:ext cx="182130" cy="143349"/>
          </a:xfrm>
          <a:prstGeom prst="triangle">
            <a:avLst>
              <a:gd name="adj" fmla="val 50000"/>
            </a:avLst>
          </a:prstGeom>
          <a:solidFill>
            <a:srgbClr val="879BAA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73" name="Gleichschenkliges Dreieck 74"/>
          <p:cNvSpPr>
            <a:spLocks noChangeAspect="1"/>
          </p:cNvSpPr>
          <p:nvPr/>
        </p:nvSpPr>
        <p:spPr bwMode="auto">
          <a:xfrm>
            <a:off x="6220847" y="2181097"/>
            <a:ext cx="182130" cy="143349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rot="0" spcFirstLastPara="0" vertOverflow="overflow" horzOverflow="overflow" vert="horz" wrap="square" lIns="107944" tIns="53972" rIns="107944" bIns="53972" numCol="1" spcCol="720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74" name="Textfeld 119"/>
          <p:cNvSpPr>
            <a:spLocks/>
          </p:cNvSpPr>
          <p:nvPr/>
        </p:nvSpPr>
        <p:spPr bwMode="auto">
          <a:xfrm>
            <a:off x="5440515" y="2348116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Target</a:t>
            </a:r>
            <a:endParaRPr/>
          </a:p>
        </p:txBody>
      </p:sp>
      <p:sp>
        <p:nvSpPr>
          <p:cNvPr id="75" name="Textfeld 120"/>
          <p:cNvSpPr>
            <a:spLocks/>
          </p:cNvSpPr>
          <p:nvPr/>
        </p:nvSpPr>
        <p:spPr bwMode="auto">
          <a:xfrm>
            <a:off x="6060332" y="2347885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Actual</a:t>
            </a:r>
            <a:endParaRPr/>
          </a:p>
        </p:txBody>
      </p:sp>
      <p:sp>
        <p:nvSpPr>
          <p:cNvPr id="76" name="Textfeld 121"/>
          <p:cNvSpPr>
            <a:spLocks/>
          </p:cNvSpPr>
          <p:nvPr/>
        </p:nvSpPr>
        <p:spPr bwMode="auto">
          <a:xfrm>
            <a:off x="5440515" y="1980754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39,3’</a:t>
            </a:r>
            <a:endParaRPr/>
          </a:p>
        </p:txBody>
      </p:sp>
      <p:sp>
        <p:nvSpPr>
          <p:cNvPr id="77" name="Textfeld 122"/>
          <p:cNvSpPr>
            <a:spLocks/>
          </p:cNvSpPr>
          <p:nvPr/>
        </p:nvSpPr>
        <p:spPr bwMode="auto">
          <a:xfrm>
            <a:off x="6060333" y="1980754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42,9’</a:t>
            </a:r>
            <a:endParaRPr/>
          </a:p>
        </p:txBody>
      </p:sp>
      <p:sp>
        <p:nvSpPr>
          <p:cNvPr id="78" name="Textfeld 123"/>
          <p:cNvSpPr>
            <a:spLocks/>
          </p:cNvSpPr>
          <p:nvPr/>
        </p:nvSpPr>
        <p:spPr bwMode="auto">
          <a:xfrm>
            <a:off x="6941799" y="1877934"/>
            <a:ext cx="863501" cy="734753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9,1 %</a:t>
            </a:r>
            <a:endParaRPr/>
          </a:p>
        </p:txBody>
      </p:sp>
      <p:sp>
        <p:nvSpPr>
          <p:cNvPr id="79" name="Textfeld 124"/>
          <p:cNvSpPr>
            <a:spLocks/>
          </p:cNvSpPr>
          <p:nvPr/>
        </p:nvSpPr>
        <p:spPr bwMode="auto">
          <a:xfrm>
            <a:off x="7121970" y="2347885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off target</a:t>
            </a:r>
            <a:endParaRPr/>
          </a:p>
        </p:txBody>
      </p:sp>
      <p:sp>
        <p:nvSpPr>
          <p:cNvPr id="80" name="Textfeld 125"/>
          <p:cNvSpPr>
            <a:spLocks/>
          </p:cNvSpPr>
          <p:nvPr/>
        </p:nvSpPr>
        <p:spPr bwMode="auto">
          <a:xfrm>
            <a:off x="733329" y="1950375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1" name="Textfeld 126"/>
          <p:cNvSpPr>
            <a:spLocks/>
          </p:cNvSpPr>
          <p:nvPr/>
        </p:nvSpPr>
        <p:spPr bwMode="auto">
          <a:xfrm>
            <a:off x="733329" y="2933640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2" name="Textfeld 128"/>
          <p:cNvSpPr>
            <a:spLocks/>
          </p:cNvSpPr>
          <p:nvPr/>
        </p:nvSpPr>
        <p:spPr bwMode="auto">
          <a:xfrm>
            <a:off x="733329" y="2442007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3" name="Textfeld 129"/>
          <p:cNvSpPr>
            <a:spLocks/>
          </p:cNvSpPr>
          <p:nvPr/>
        </p:nvSpPr>
        <p:spPr bwMode="auto">
          <a:xfrm>
            <a:off x="728953" y="4002981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4" name="Textfeld 130"/>
          <p:cNvSpPr>
            <a:spLocks/>
          </p:cNvSpPr>
          <p:nvPr/>
        </p:nvSpPr>
        <p:spPr bwMode="auto">
          <a:xfrm>
            <a:off x="728953" y="4986246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5" name="Textfeld 132"/>
          <p:cNvSpPr>
            <a:spLocks/>
          </p:cNvSpPr>
          <p:nvPr/>
        </p:nvSpPr>
        <p:spPr bwMode="auto">
          <a:xfrm>
            <a:off x="728953" y="4494614"/>
            <a:ext cx="3177189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This is just a placeholder for more detailed information which will be added later.</a:t>
            </a:r>
            <a:endParaRPr/>
          </a:p>
        </p:txBody>
      </p:sp>
      <p:sp>
        <p:nvSpPr>
          <p:cNvPr id="86" name="Textfeld 116"/>
          <p:cNvSpPr>
            <a:spLocks/>
          </p:cNvSpPr>
          <p:nvPr/>
        </p:nvSpPr>
        <p:spPr bwMode="auto">
          <a:xfrm>
            <a:off x="9438445" y="3089069"/>
            <a:ext cx="941961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Buffer / Delay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87" name="Textfeld 127"/>
          <p:cNvSpPr>
            <a:spLocks/>
          </p:cNvSpPr>
          <p:nvPr/>
        </p:nvSpPr>
        <p:spPr bwMode="auto">
          <a:xfrm>
            <a:off x="10451191" y="3089069"/>
            <a:ext cx="1051062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wks till sourcing</a:t>
            </a:r>
            <a:endParaRPr/>
          </a:p>
          <a:p>
            <a:pPr>
              <a:lnSpc>
                <a:spcPct val="110000"/>
              </a:lnSpc>
              <a:defRPr/>
            </a:pPr>
            <a:endParaRPr lang="en-US" sz="1100" b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88" name="Textfeld 131"/>
          <p:cNvSpPr>
            <a:spLocks/>
          </p:cNvSpPr>
          <p:nvPr/>
        </p:nvSpPr>
        <p:spPr bwMode="auto">
          <a:xfrm>
            <a:off x="9460771" y="3515728"/>
            <a:ext cx="897312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 wks</a:t>
            </a:r>
            <a:endParaRPr/>
          </a:p>
        </p:txBody>
      </p:sp>
      <p:sp>
        <p:nvSpPr>
          <p:cNvPr id="89" name="Textfeld 133"/>
          <p:cNvSpPr>
            <a:spLocks/>
          </p:cNvSpPr>
          <p:nvPr/>
        </p:nvSpPr>
        <p:spPr bwMode="auto">
          <a:xfrm>
            <a:off x="9460769" y="3925627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0" name="Textfeld 134"/>
          <p:cNvSpPr>
            <a:spLocks/>
          </p:cNvSpPr>
          <p:nvPr/>
        </p:nvSpPr>
        <p:spPr bwMode="auto">
          <a:xfrm>
            <a:off x="9460769" y="4335527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 wks</a:t>
            </a:r>
            <a:endParaRPr/>
          </a:p>
        </p:txBody>
      </p:sp>
      <p:sp>
        <p:nvSpPr>
          <p:cNvPr id="91" name="Textfeld 135"/>
          <p:cNvSpPr>
            <a:spLocks/>
          </p:cNvSpPr>
          <p:nvPr/>
        </p:nvSpPr>
        <p:spPr bwMode="auto">
          <a:xfrm>
            <a:off x="9460769" y="4745426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8 wks</a:t>
            </a:r>
            <a:endParaRPr/>
          </a:p>
        </p:txBody>
      </p:sp>
      <p:sp>
        <p:nvSpPr>
          <p:cNvPr id="92" name="Textfeld 136"/>
          <p:cNvSpPr>
            <a:spLocks/>
          </p:cNvSpPr>
          <p:nvPr/>
        </p:nvSpPr>
        <p:spPr bwMode="auto">
          <a:xfrm>
            <a:off x="9460769" y="5155326"/>
            <a:ext cx="897313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3" name="Textfeld 137"/>
          <p:cNvSpPr>
            <a:spLocks/>
          </p:cNvSpPr>
          <p:nvPr/>
        </p:nvSpPr>
        <p:spPr bwMode="auto">
          <a:xfrm>
            <a:off x="10490843" y="3515728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4" name="Textfeld 138"/>
          <p:cNvSpPr>
            <a:spLocks/>
          </p:cNvSpPr>
          <p:nvPr/>
        </p:nvSpPr>
        <p:spPr bwMode="auto">
          <a:xfrm>
            <a:off x="10490842" y="3925453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2 wks</a:t>
            </a:r>
            <a:endParaRPr/>
          </a:p>
        </p:txBody>
      </p:sp>
      <p:sp>
        <p:nvSpPr>
          <p:cNvPr id="95" name="Textfeld 139"/>
          <p:cNvSpPr>
            <a:spLocks/>
          </p:cNvSpPr>
          <p:nvPr/>
        </p:nvSpPr>
        <p:spPr bwMode="auto">
          <a:xfrm>
            <a:off x="10490842" y="4335179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6" name="Textfeld 140"/>
          <p:cNvSpPr>
            <a:spLocks/>
          </p:cNvSpPr>
          <p:nvPr/>
        </p:nvSpPr>
        <p:spPr bwMode="auto">
          <a:xfrm>
            <a:off x="10490842" y="4744905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6 wks</a:t>
            </a:r>
            <a:endParaRPr/>
          </a:p>
        </p:txBody>
      </p:sp>
      <p:sp>
        <p:nvSpPr>
          <p:cNvPr id="97" name="Textfeld 141"/>
          <p:cNvSpPr>
            <a:spLocks/>
          </p:cNvSpPr>
          <p:nvPr/>
        </p:nvSpPr>
        <p:spPr bwMode="auto">
          <a:xfrm>
            <a:off x="10490842" y="5154630"/>
            <a:ext cx="1011410" cy="33816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done</a:t>
            </a:r>
            <a:endParaRPr/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4430192" y="298282"/>
            <a:ext cx="3382614" cy="737616"/>
          </a:xfrm>
          <a:prstGeom prst="rect">
            <a:avLst/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lIns="0" tIns="0" rIns="0" bIns="0" anchor="ctr"/>
          <a:lstStyle>
            <a:lvl1pPr algn="l">
              <a:spcBef>
                <a:spcPts val="0"/>
              </a:spcBef>
              <a:buFont typeface="Wingdings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1pPr>
            <a:lvl2pPr marL="742950" indent="-28575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2pPr>
            <a:lvl3pPr marL="11430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3pPr>
            <a:lvl4pPr marL="1600200" indent="-228600" algn="l">
              <a:spcBef>
                <a:spcPts val="0"/>
              </a:spcBef>
              <a:buClr>
                <a:srgbClr val="006487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4pPr>
            <a:lvl5pPr marL="2057400" indent="-228600" algn="l">
              <a:spcBef>
                <a:spcPts val="0"/>
              </a:spcBef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5pPr>
            <a:lvl6pPr marL="25146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6pPr>
            <a:lvl7pPr marL="29718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7pPr>
            <a:lvl8pPr marL="34290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8pPr>
            <a:lvl9pPr marL="3886200" indent="-2286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5A0B9"/>
              </a:buClr>
              <a:buChar char="•"/>
              <a:defRPr sz="1600">
                <a:solidFill>
                  <a:schemeClr val="tx1"/>
                </a:solidFill>
                <a:latin typeface="Arial"/>
                <a:ea typeface="ＭＳ Ｐゴシック"/>
                <a:cs typeface="Arial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endParaRPr lang="de-DE" sz="16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99" name="Textfeld 148"/>
          <p:cNvSpPr>
            <a:spLocks/>
          </p:cNvSpPr>
          <p:nvPr/>
        </p:nvSpPr>
        <p:spPr bwMode="auto">
          <a:xfrm>
            <a:off x="2857328" y="1785"/>
            <a:ext cx="1511381" cy="1034113"/>
          </a:xfrm>
          <a:prstGeom prst="rect">
            <a:avLst/>
          </a:prstGeom>
          <a:noFill/>
          <a:ln>
            <a:noFill/>
          </a:ln>
        </p:spPr>
        <p:txBody>
          <a:bodyPr wrap="square" lIns="0" tIns="431775" rIns="0" bIns="0" rtlCol="0" anchor="ctr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6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Expected PO Vol. next 4 years</a:t>
            </a:r>
            <a:endParaRPr/>
          </a:p>
        </p:txBody>
      </p:sp>
      <p:sp>
        <p:nvSpPr>
          <p:cNvPr id="100" name="Textfeld 150"/>
          <p:cNvSpPr>
            <a:spLocks/>
          </p:cNvSpPr>
          <p:nvPr/>
        </p:nvSpPr>
        <p:spPr bwMode="auto">
          <a:xfrm>
            <a:off x="4816667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17’</a:t>
            </a:r>
            <a:endParaRPr/>
          </a:p>
        </p:txBody>
      </p:sp>
      <p:sp>
        <p:nvSpPr>
          <p:cNvPr id="101" name="Textfeld 151"/>
          <p:cNvSpPr>
            <a:spLocks/>
          </p:cNvSpPr>
          <p:nvPr/>
        </p:nvSpPr>
        <p:spPr bwMode="auto">
          <a:xfrm>
            <a:off x="5457555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FY20</a:t>
            </a:r>
            <a:endParaRPr/>
          </a:p>
        </p:txBody>
      </p:sp>
      <p:sp>
        <p:nvSpPr>
          <p:cNvPr id="102" name="Textfeld 152"/>
          <p:cNvSpPr>
            <a:spLocks/>
          </p:cNvSpPr>
          <p:nvPr/>
        </p:nvSpPr>
        <p:spPr bwMode="auto">
          <a:xfrm>
            <a:off x="6098444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FY21</a:t>
            </a:r>
            <a:endParaRPr/>
          </a:p>
        </p:txBody>
      </p:sp>
      <p:sp>
        <p:nvSpPr>
          <p:cNvPr id="103" name="Textfeld 153"/>
          <p:cNvSpPr>
            <a:spLocks/>
          </p:cNvSpPr>
          <p:nvPr/>
        </p:nvSpPr>
        <p:spPr bwMode="auto">
          <a:xfrm>
            <a:off x="6739331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FY22</a:t>
            </a:r>
            <a:endParaRPr/>
          </a:p>
        </p:txBody>
      </p:sp>
      <p:sp>
        <p:nvSpPr>
          <p:cNvPr id="104" name="Textfeld 154"/>
          <p:cNvSpPr>
            <a:spLocks/>
          </p:cNvSpPr>
          <p:nvPr/>
        </p:nvSpPr>
        <p:spPr bwMode="auto">
          <a:xfrm>
            <a:off x="4816667" y="786878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FY19</a:t>
            </a:r>
            <a:endParaRPr/>
          </a:p>
        </p:txBody>
      </p:sp>
      <p:sp>
        <p:nvSpPr>
          <p:cNvPr id="105" name="Textfeld 155"/>
          <p:cNvSpPr>
            <a:spLocks/>
          </p:cNvSpPr>
          <p:nvPr/>
        </p:nvSpPr>
        <p:spPr bwMode="auto">
          <a:xfrm>
            <a:off x="5457555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32’</a:t>
            </a:r>
            <a:endParaRPr/>
          </a:p>
        </p:txBody>
      </p:sp>
      <p:sp>
        <p:nvSpPr>
          <p:cNvPr id="106" name="Textfeld 156"/>
          <p:cNvSpPr>
            <a:spLocks/>
          </p:cNvSpPr>
          <p:nvPr/>
        </p:nvSpPr>
        <p:spPr bwMode="auto">
          <a:xfrm>
            <a:off x="6098444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80’</a:t>
            </a:r>
            <a:endParaRPr/>
          </a:p>
        </p:txBody>
      </p:sp>
      <p:sp>
        <p:nvSpPr>
          <p:cNvPr id="107" name="Textfeld 157"/>
          <p:cNvSpPr>
            <a:spLocks/>
          </p:cNvSpPr>
          <p:nvPr/>
        </p:nvSpPr>
        <p:spPr bwMode="auto">
          <a:xfrm>
            <a:off x="6739331" y="434302"/>
            <a:ext cx="503158" cy="16908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130’</a:t>
            </a:r>
            <a:endParaRPr/>
          </a:p>
        </p:txBody>
      </p:sp>
      <p:sp>
        <p:nvSpPr>
          <p:cNvPr id="108" name="Textfeld 167"/>
          <p:cNvSpPr>
            <a:spLocks/>
          </p:cNvSpPr>
          <p:nvPr/>
        </p:nvSpPr>
        <p:spPr bwMode="auto">
          <a:xfrm>
            <a:off x="7812806" y="786878"/>
            <a:ext cx="1354688" cy="249020"/>
          </a:xfrm>
          <a:prstGeom prst="rect">
            <a:avLst/>
          </a:prstGeom>
          <a:noFill/>
        </p:spPr>
        <p:txBody>
          <a:bodyPr wrap="none" lIns="35981" tIns="0" rIns="0" bIns="0" rtlCol="0" anchor="b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All numbers in € / $</a:t>
            </a:r>
            <a:endParaRPr/>
          </a:p>
        </p:txBody>
      </p:sp>
      <p:sp>
        <p:nvSpPr>
          <p:cNvPr id="109" name="Textfeld 172"/>
          <p:cNvSpPr>
            <a:spLocks/>
          </p:cNvSpPr>
          <p:nvPr/>
        </p:nvSpPr>
        <p:spPr bwMode="auto">
          <a:xfrm>
            <a:off x="6300673" y="5537980"/>
            <a:ext cx="485877" cy="169080"/>
          </a:xfrm>
          <a:prstGeom prst="rect">
            <a:avLst/>
          </a:prstGeom>
          <a:noFill/>
        </p:spPr>
        <p:txBody>
          <a:bodyPr wrap="none" lIns="35981" tIns="0" rIns="35981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0’ €</a:t>
            </a:r>
            <a:endParaRPr/>
          </a:p>
        </p:txBody>
      </p:sp>
      <p:sp>
        <p:nvSpPr>
          <p:cNvPr id="110" name="Textfeld 173"/>
          <p:cNvSpPr>
            <a:spLocks/>
          </p:cNvSpPr>
          <p:nvPr/>
        </p:nvSpPr>
        <p:spPr bwMode="auto">
          <a:xfrm>
            <a:off x="7139251" y="5552130"/>
            <a:ext cx="485877" cy="169080"/>
          </a:xfrm>
          <a:prstGeom prst="rect">
            <a:avLst/>
          </a:prstGeom>
          <a:noFill/>
        </p:spPr>
        <p:txBody>
          <a:bodyPr wrap="none" lIns="35981" tIns="0" rIns="35981" bIns="0" rtlCol="0" anchor="t">
            <a:no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10’ €</a:t>
            </a:r>
            <a:endParaRPr/>
          </a:p>
        </p:txBody>
      </p:sp>
      <p:sp>
        <p:nvSpPr>
          <p:cNvPr id="111" name="Ellipse 142"/>
          <p:cNvSpPr/>
          <p:nvPr/>
        </p:nvSpPr>
        <p:spPr bwMode="auto">
          <a:xfrm>
            <a:off x="4224784" y="5721210"/>
            <a:ext cx="143925" cy="143925"/>
          </a:xfrm>
          <a:prstGeom prst="ellipse">
            <a:avLst/>
          </a:prstGeom>
          <a:solidFill>
            <a:srgbClr val="AAB414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de-DE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12" name="Ellipse 143"/>
          <p:cNvSpPr/>
          <p:nvPr/>
        </p:nvSpPr>
        <p:spPr bwMode="auto">
          <a:xfrm>
            <a:off x="4224784" y="6160976"/>
            <a:ext cx="143925" cy="143925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endParaRPr lang="de-DE" sz="1800">
              <a:solidFill>
                <a:schemeClr val="tx1">
                  <a:lumMod val="85000"/>
                  <a:lumOff val="15000"/>
                </a:schemeClr>
              </a:solidFill>
              <a:ea typeface="Arial Unicode MS"/>
              <a:cs typeface="Arial Unicode MS"/>
            </a:endParaRPr>
          </a:p>
        </p:txBody>
      </p:sp>
      <p:sp>
        <p:nvSpPr>
          <p:cNvPr id="113" name="Textfeld 144"/>
          <p:cNvSpPr>
            <a:spLocks/>
          </p:cNvSpPr>
          <p:nvPr/>
        </p:nvSpPr>
        <p:spPr bwMode="auto">
          <a:xfrm>
            <a:off x="4512648" y="5681763"/>
            <a:ext cx="1701794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CVE assigned and cost structure available</a:t>
            </a:r>
            <a:endParaRPr/>
          </a:p>
        </p:txBody>
      </p:sp>
      <p:sp>
        <p:nvSpPr>
          <p:cNvPr id="114" name="Textfeld 145"/>
          <p:cNvSpPr>
            <a:spLocks/>
          </p:cNvSpPr>
          <p:nvPr/>
        </p:nvSpPr>
        <p:spPr bwMode="auto">
          <a:xfrm>
            <a:off x="4512648" y="6125255"/>
            <a:ext cx="1701794" cy="33816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11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j-ea"/>
                <a:cs typeface="Calibri"/>
              </a:rPr>
              <a:t>Not covered by CVE</a:t>
            </a:r>
            <a:endParaRPr/>
          </a:p>
        </p:txBody>
      </p:sp>
      <p:sp>
        <p:nvSpPr>
          <p:cNvPr id="115" name="Titl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R&amp;D Project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</a:br>
            <a:r>
              <a: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Name of Project Lead</a:t>
            </a:r>
            <a:endParaRPr/>
          </a:p>
        </p:txBody>
      </p:sp>
      <p:sp>
        <p:nvSpPr>
          <p:cNvPr id="116" name="Ovale Legende 146"/>
          <p:cNvSpPr/>
          <p:nvPr/>
        </p:nvSpPr>
        <p:spPr bwMode="auto">
          <a:xfrm>
            <a:off x="7649647" y="92328"/>
            <a:ext cx="3382614" cy="683947"/>
          </a:xfrm>
          <a:prstGeom prst="wedgeEllipseCallout">
            <a:avLst>
              <a:gd name="adj1" fmla="val -48562"/>
              <a:gd name="adj2" fmla="val 71291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Give here a forecast of the most likely PVO volume</a:t>
            </a:r>
            <a:endParaRPr/>
          </a:p>
        </p:txBody>
      </p:sp>
      <p:sp>
        <p:nvSpPr>
          <p:cNvPr id="117" name="Ovale Legende 149"/>
          <p:cNvSpPr/>
          <p:nvPr/>
        </p:nvSpPr>
        <p:spPr bwMode="auto">
          <a:xfrm>
            <a:off x="5686181" y="2623521"/>
            <a:ext cx="3382614" cy="788773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The ball indicates the price/cost of the  REDESDIGNED component</a:t>
            </a:r>
            <a:endParaRPr/>
          </a:p>
        </p:txBody>
      </p:sp>
      <p:sp>
        <p:nvSpPr>
          <p:cNvPr id="118" name="Ovale Legende 158"/>
          <p:cNvSpPr/>
          <p:nvPr/>
        </p:nvSpPr>
        <p:spPr bwMode="auto">
          <a:xfrm>
            <a:off x="6100378" y="5746922"/>
            <a:ext cx="3382614" cy="788773"/>
          </a:xfrm>
          <a:prstGeom prst="wedgeEllipseCallout">
            <a:avLst>
              <a:gd name="adj1" fmla="val -61360"/>
              <a:gd name="adj2" fmla="val 7615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Indicate here the involvement of the CVE community</a:t>
            </a:r>
            <a:endParaRPr/>
          </a:p>
        </p:txBody>
      </p:sp>
      <p:sp>
        <p:nvSpPr>
          <p:cNvPr id="119" name="Ovale Legende 159"/>
          <p:cNvSpPr/>
          <p:nvPr/>
        </p:nvSpPr>
        <p:spPr bwMode="auto">
          <a:xfrm>
            <a:off x="2723406" y="884106"/>
            <a:ext cx="3382614" cy="788773"/>
          </a:xfrm>
          <a:prstGeom prst="wedgeEllipseCallout">
            <a:avLst>
              <a:gd name="adj1" fmla="val -60294"/>
              <a:gd name="adj2" fmla="val 120433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Brief description what kept you busy in the last weeks</a:t>
            </a:r>
            <a:endParaRPr/>
          </a:p>
        </p:txBody>
      </p:sp>
      <p:sp>
        <p:nvSpPr>
          <p:cNvPr id="120" name="Ovale Legende 160"/>
          <p:cNvSpPr/>
          <p:nvPr/>
        </p:nvSpPr>
        <p:spPr bwMode="auto">
          <a:xfrm>
            <a:off x="269636" y="5674641"/>
            <a:ext cx="3382614" cy="788773"/>
          </a:xfrm>
          <a:prstGeom prst="wedgeEllipseCallout">
            <a:avLst>
              <a:gd name="adj1" fmla="val -6258"/>
              <a:gd name="adj2" fmla="val -112825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Outlook which major activities need to be done in the upcoming weeks</a:t>
            </a:r>
            <a:endParaRPr/>
          </a:p>
        </p:txBody>
      </p:sp>
      <p:sp>
        <p:nvSpPr>
          <p:cNvPr id="121" name="Ovale Legende 161"/>
          <p:cNvSpPr/>
          <p:nvPr/>
        </p:nvSpPr>
        <p:spPr bwMode="auto">
          <a:xfrm>
            <a:off x="9482992" y="5766590"/>
            <a:ext cx="2699156" cy="788773"/>
          </a:xfrm>
          <a:prstGeom prst="wedgeEllipseCallout">
            <a:avLst>
              <a:gd name="adj1" fmla="val 17562"/>
              <a:gd name="adj2" fmla="val -152464"/>
            </a:avLst>
          </a:prstGeom>
          <a:solidFill>
            <a:srgbClr val="EB780A"/>
          </a:solidFill>
          <a:ln>
            <a:noFill/>
          </a:ln>
        </p:spPr>
        <p:txBody>
          <a:bodyPr wrap="square" lIns="107944" tIns="53972" rIns="107944" bIns="53972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None/>
              <a:defRPr/>
            </a:pPr>
            <a:r>
              <a:rPr lang="en-US" sz="1400">
                <a:latin typeface="Calibri"/>
                <a:ea typeface="Arial Unicode MS"/>
                <a:cs typeface="Calibri"/>
              </a:rPr>
              <a:t>Time till a sourcing decision needs to be done</a:t>
            </a:r>
            <a:endParaRPr/>
          </a:p>
        </p:txBody>
      </p:sp>
      <p:cxnSp>
        <p:nvCxnSpPr>
          <p:cNvPr id="122" name="Gerade Verbindung 168"/>
          <p:cNvCxnSpPr>
            <a:cxnSpLocks/>
          </p:cNvCxnSpPr>
          <p:nvPr/>
        </p:nvCxnSpPr>
        <p:spPr bwMode="auto">
          <a:xfrm>
            <a:off x="6279272" y="5552130"/>
            <a:ext cx="0" cy="143941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erade Verbindung 170"/>
          <p:cNvCxnSpPr>
            <a:cxnSpLocks/>
          </p:cNvCxnSpPr>
          <p:nvPr/>
        </p:nvCxnSpPr>
        <p:spPr bwMode="auto">
          <a:xfrm>
            <a:off x="7643783" y="5552130"/>
            <a:ext cx="0" cy="143941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3B499004257D40A0C5ED50D8E3FD34" ma:contentTypeVersion="12" ma:contentTypeDescription="Create a new document." ma:contentTypeScope="" ma:versionID="2e298f0ab6c7a3ded0687ae88df7d093">
  <xsd:schema xmlns:xsd="http://www.w3.org/2001/XMLSchema" xmlns:xs="http://www.w3.org/2001/XMLSchema" xmlns:p="http://schemas.microsoft.com/office/2006/metadata/properties" xmlns:ns3="6a3ef426-3637-410c-9d45-455710d2eec0" xmlns:ns4="dc05bd25-0fa2-41ae-9cb9-317747430b75" targetNamespace="http://schemas.microsoft.com/office/2006/metadata/properties" ma:root="true" ma:fieldsID="794737c9b532e66f740200b11039441a" ns3:_="" ns4:_="">
    <xsd:import namespace="6a3ef426-3637-410c-9d45-455710d2eec0"/>
    <xsd:import namespace="dc05bd25-0fa2-41ae-9cb9-317747430b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3ef426-3637-410c-9d45-455710d2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5bd25-0fa2-41ae-9cb9-317747430b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7EF67A-60FA-47EB-B043-6649C3209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3ef426-3637-410c-9d45-455710d2eec0"/>
    <ds:schemaRef ds:uri="dc05bd25-0fa2-41ae-9cb9-317747430b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FF7B01-E2EE-4784-A94D-2F8056C5CA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01B9B6-574F-462D-A996-5BF26E6F282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512</Words>
  <Application>Microsoft Office PowerPoint</Application>
  <DocSecurity>0</DocSecurity>
  <PresentationFormat>Breitbild</PresentationFormat>
  <Paragraphs>139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think-cell Folie</vt:lpstr>
      <vt:lpstr>R&amp;D Project Name of Project Lead</vt:lpstr>
      <vt:lpstr>R&amp;D Project Name of Project Lead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R&amp;D Project Name of Project Lead</dc:title>
  <dc:subject/>
  <dc:creator>SW</dc:creator>
  <cp:keywords>C_Unrestricted</cp:keywords>
  <dc:description/>
  <cp:lastModifiedBy>Waengler, Sebastian (SE GP G LRE PHX)</cp:lastModifiedBy>
  <cp:revision>4</cp:revision>
  <dcterms:created xsi:type="dcterms:W3CDTF">2020-10-30T13:27:48Z</dcterms:created>
  <dcterms:modified xsi:type="dcterms:W3CDTF">2020-11-02T10:16:45Z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onfidentiality">
    <vt:lpwstr>Unrestricted</vt:lpwstr>
  </property>
  <property fmtid="{D5CDD505-2E9C-101B-9397-08002B2CF9AE}" pid="3" name="Document_Confidentiality">
    <vt:lpwstr>Unrestricted</vt:lpwstr>
  </property>
  <property fmtid="{D5CDD505-2E9C-101B-9397-08002B2CF9AE}" pid="4" name="ContentTypeId">
    <vt:lpwstr>0x010100283B499004257D40A0C5ED50D8E3FD34</vt:lpwstr>
  </property>
</Properties>
</file>